
<file path=[Content_Types].xml><?xml version="1.0" encoding="utf-8"?>
<Types xmlns="http://schemas.openxmlformats.org/package/2006/content-types">
  <Default Extension="xml" ContentType="application/vnd.openxmlformats-package.core-properties+xml"/>
  <Default Extension="jpeg" ContentType="image/jpeg"/>
  <Default Extension="tiff" ContentType="image/tiff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s/slide111.xml" ContentType="application/vnd.openxmlformats-officedocument.presentationml.slide+xml"/>
  <Override PartName="/ppt/notesSlides/notesSlide21.xml" ContentType="application/vnd.openxmlformats-officedocument.presentationml.notesSlide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slideLayouts/slideLayout2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911.xml" ContentType="application/vnd.openxmlformats-officedocument.presentationml.slideLayout+xml"/>
  <Override PartName="/ppt/slides/slide162.xml" ContentType="application/vnd.openxmlformats-officedocument.presentationml.slide+xml"/>
  <Override PartName="/ppt/slides/slide243.xml" ContentType="application/vnd.openxmlformats-officedocument.presentationml.slide+xml"/>
  <Override PartName="/ppt/slides/slide374.xml" ContentType="application/vnd.openxmlformats-officedocument.presentationml.slide+xml"/>
  <Override PartName="/ppt/slides/slide195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326.xml" ContentType="application/vnd.openxmlformats-officedocument.presentationml.slide+xml"/>
  <Override PartName="/ppt/slides/slide407.xml" ContentType="application/vnd.openxmlformats-officedocument.presentationml.slide+xml"/>
  <Override PartName="/ppt/slides/slide458.xml" ContentType="application/vnd.openxmlformats-officedocument.presentationml.slide+xml"/>
  <Override PartName="/ppt/slides/slide489.xml" ContentType="application/vnd.openxmlformats-officedocument.presentationml.slide+xml"/>
  <Override PartName="/ppt/presProps.xml" ContentType="application/vnd.openxmlformats-officedocument.presentationml.presProps+xml"/>
  <Override PartName="/ppt/slides/slide510.xml" ContentType="application/vnd.openxmlformats-officedocument.presentationml.slide+xml"/>
  <Override PartName="/ppt/slides/slide1411.xml" ContentType="application/vnd.openxmlformats-officedocument.presentationml.slide+xml"/>
  <Override PartName="/ppt/slides/slide2712.xml" ContentType="application/vnd.openxmlformats-officedocument.presentationml.slide+xml"/>
  <Override PartName="/ppt/slides/slide913.xml" ContentType="application/vnd.openxmlformats-officedocument.presentationml.slide+xml"/>
  <Override PartName="/ppt/slides/slide2214.xml" ContentType="application/vnd.openxmlformats-officedocument.presentationml.slide+xml"/>
  <Override PartName="/ppt/slides/slide3015.xml" ContentType="application/vnd.openxmlformats-officedocument.presentationml.slide+xml"/>
  <Override PartName="/ppt/slides/slide3516.xml" ContentType="application/vnd.openxmlformats-officedocument.presentationml.slide+xml"/>
  <Override PartName="/ppt/slides/slide3817.xml" ContentType="application/vnd.openxmlformats-officedocument.presentationml.slide+xml"/>
  <Override PartName="/ppt/slides/slide4318.xml" ContentType="application/vnd.openxmlformats-officedocument.presentationml.slide+xml"/>
  <Override PartName="/ppt/tableStyles.xml" ContentType="application/vnd.openxmlformats-officedocument.presentationml.tableStyles+xml"/>
  <Override PartName="/ppt/slides/slide319.xml" ContentType="application/vnd.openxmlformats-officedocument.presentationml.slide+xml"/>
  <Override PartName="/ppt/slides/slide1720.xml" ContentType="application/vnd.openxmlformats-officedocument.presentationml.slide+xml"/>
  <Override PartName="/ppt/slides/slide221.xml" ContentType="application/vnd.openxmlformats-officedocument.presentationml.slide+xml"/>
  <Override PartName="/ppt/slides/slide722.xml" ContentType="application/vnd.openxmlformats-officedocument.presentationml.slide+xml"/>
  <Override PartName="/ppt/slides/slide1223.xml" ContentType="application/vnd.openxmlformats-officedocument.presentationml.slide+xml"/>
  <Override PartName="/ppt/slides/slide2024.xml" ContentType="application/vnd.openxmlformats-officedocument.presentationml.slide+xml"/>
  <Override PartName="/ppt/slides/slide2525.xml" ContentType="application/vnd.openxmlformats-officedocument.presentationml.slide+xml"/>
  <Override PartName="/ppt/slides/slide2826.xml" ContentType="application/vnd.openxmlformats-officedocument.presentationml.slide+xml"/>
  <Override PartName="/ppt/notesSlides/notesSlide63.xml" ContentType="application/vnd.openxmlformats-officedocument.presentationml.notesSlide+xml"/>
  <Override PartName="/ppt/slides/slide3327.xml" ContentType="application/vnd.openxmlformats-officedocument.presentationml.slide+xml"/>
  <Override PartName="/ppt/slides/slide4128.xml" ContentType="application/vnd.openxmlformats-officedocument.presentationml.slide+xml"/>
  <Override PartName="/ppt/slides/slide4629.xml" ContentType="application/vnd.openxmlformats-officedocument.presentationml.slide+xml"/>
  <Override PartName="/ppt/viewProps.xml" ContentType="application/vnd.openxmlformats-officedocument.presentationml.viewProps+xml"/>
  <Override PartName="/ppt/slides/slide630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4931.xml" ContentType="application/vnd.openxmlformats-officedocument.presentationml.slide+xml"/>
  <Override PartName="/ppt/slides/slide132.xml" ContentType="application/vnd.openxmlformats-officedocument.presentationml.slide+xml"/>
  <Override PartName="/ppt/slides/slide1033.xml" ContentType="application/vnd.openxmlformats-officedocument.presentationml.slide+xml"/>
  <Override PartName="/ppt/slides/slide1534.xml" ContentType="application/vnd.openxmlformats-officedocument.presentationml.slide+xml"/>
  <Override PartName="/ppt/slides/slide2335.xml" ContentType="application/vnd.openxmlformats-officedocument.presentationml.slide+xml"/>
  <Override PartName="/ppt/slides/slide3136.xml" ContentType="application/vnd.openxmlformats-officedocument.presentationml.slide+xml"/>
  <Override PartName="/ppt/slides/slide3637.xml" ContentType="application/vnd.openxmlformats-officedocument.presentationml.slide+xml"/>
  <Override PartName="/ppt/slides/slide4438.xml" ContentType="application/vnd.openxmlformats-officedocument.presentationml.slide+xml"/>
  <Override PartName="/ppt/slides/slide1839.xml" ContentType="application/vnd.openxmlformats-officedocument.presentationml.slide+xml"/>
  <Override PartName="/ppt/slides/slide3940.xml" ContentType="application/vnd.openxmlformats-officedocument.presentationml.slide+xml"/>
  <Override PartName="/ppt/commentAuthors.xml" ContentType="application/vnd.openxmlformats-officedocument.presentationml.commentAuthors+xml"/>
  <Override PartName="/customXml/item1.xml" ContentType="application/xml"/>
  <Override PartName="/customXml/itemProps11.xml" ContentType="application/vnd.openxmlformats-officedocument.customXmlProperties+xml"/>
  <Override PartName="/ppt/slides/slide441.xml" ContentType="application/vnd.openxmlformats-officedocument.presentationml.slide+xml"/>
  <Override PartName="/ppt/slides/slide1342.xml" ContentType="application/vnd.openxmlformats-officedocument.presentationml.slide+xml"/>
  <Override PartName="/ppt/slides/slide2143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2644.xml" ContentType="application/vnd.openxmlformats-officedocument.presentationml.slide+xml"/>
  <Override PartName="/ppt/notesSlides/notesSlide56.xml" ContentType="application/vnd.openxmlformats-officedocument.presentationml.notesSlide+xml"/>
  <Override PartName="/ppt/slides/slide3445.xml" ContentType="application/vnd.openxmlformats-officedocument.presentationml.slide+xml"/>
  <Override PartName="/ppt/slides/slide4746.xml" ContentType="application/vnd.openxmlformats-officedocument.presentationml.slide+xml"/>
  <Override PartName="/ppt/slides/slide847.xml" ContentType="application/vnd.openxmlformats-officedocument.presentationml.slide+xml"/>
  <Override PartName="/ppt/slides/slide2948.xml" ContentType="application/vnd.openxmlformats-officedocument.presentationml.slide+xml"/>
  <Override PartName="/ppt/notesSlides/notesSlide77.xml" ContentType="application/vnd.openxmlformats-officedocument.presentationml.notesSlide+xml"/>
  <Override PartName="/ppt/slides/slide4249.xml" ContentType="application/vnd.openxmlformats-officedocument.presentationml.slide+xml"/>
  <Override PartName="/ppt/slides/slide5050.xml" ContentType="application/vnd.openxmlformats-officedocument.presentationml.slide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slides/slide51.xml" ContentType="application/vnd.openxmlformats-officedocument.presentationml.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custom-properties" Target="/docProps/custom.xml" Id="rId5" /><Relationship Type="http://schemas.openxmlformats.org/officeDocument/2006/relationships/extended-properties" Target="/docProps/app.xml" Id="rId4" 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2"/>
  </p:sldMasterIdLst>
  <p:notesMasterIdLst>
    <p:notesMasterId r:id="rId53"/>
  </p:notesMasterIdLst>
  <p:sldIdLst>
    <p:sldId id="503" r:id="R5948cbb6b3514465" DeepLBanner=""/>
    <p:sldId id="444" r:id="rId3"/>
    <p:sldId id="435" r:id="rId4"/>
    <p:sldId id="446" r:id="rId5"/>
    <p:sldId id="448" r:id="rId6"/>
    <p:sldId id="447" r:id="rId7"/>
    <p:sldId id="483" r:id="rId8"/>
    <p:sldId id="438" r:id="rId9"/>
    <p:sldId id="457" r:id="rId10"/>
    <p:sldId id="441" r:id="rId11"/>
    <p:sldId id="413" r:id="rId12"/>
    <p:sldId id="458" r:id="rId13"/>
    <p:sldId id="459" r:id="rId14"/>
    <p:sldId id="414" r:id="rId15"/>
    <p:sldId id="471" r:id="rId16"/>
    <p:sldId id="472" r:id="rId17"/>
    <p:sldId id="488" r:id="rId18"/>
    <p:sldId id="460" r:id="rId19"/>
    <p:sldId id="461" r:id="rId20"/>
    <p:sldId id="484" r:id="rId21"/>
    <p:sldId id="463" r:id="rId22"/>
    <p:sldId id="464" r:id="rId23"/>
    <p:sldId id="437" r:id="rId24"/>
    <p:sldId id="462" r:id="rId25"/>
    <p:sldId id="490" r:id="rId26"/>
    <p:sldId id="496" r:id="rId27"/>
    <p:sldId id="489" r:id="rId28"/>
    <p:sldId id="492" r:id="rId29"/>
    <p:sldId id="493" r:id="rId30"/>
    <p:sldId id="491" r:id="rId31"/>
    <p:sldId id="494" r:id="rId32"/>
    <p:sldId id="465" r:id="rId33"/>
    <p:sldId id="466" r:id="rId34"/>
    <p:sldId id="467" r:id="rId35"/>
    <p:sldId id="486" r:id="rId36"/>
    <p:sldId id="485" r:id="rId37"/>
    <p:sldId id="468" r:id="rId38"/>
    <p:sldId id="499" r:id="rId39"/>
    <p:sldId id="500" r:id="rId40"/>
    <p:sldId id="501" r:id="rId41"/>
    <p:sldId id="502" r:id="rId42"/>
    <p:sldId id="495" r:id="rId43"/>
    <p:sldId id="481" r:id="rId44"/>
    <p:sldId id="470" r:id="rId45"/>
    <p:sldId id="440" r:id="rId46"/>
    <p:sldId id="415" r:id="rId47"/>
    <p:sldId id="453" r:id="rId48"/>
    <p:sldId id="487" r:id="rId49"/>
    <p:sldId id="419" r:id="rId50"/>
    <p:sldId id="418" r:id="rId51"/>
    <p:sldId id="420" r:id="rId52"/>
  </p:sldIdLst>
  <p:sldSz cx="9144000" cy="6858000" type="screen4x3"/>
  <p:notesSz cx="7099300" cy="10234613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Lc289m98e2nu1rZwxn8RQ==" hashData="jl31I+FZfeL3Da0RWjDsWJ2KAcjcNQYNNNRC5PJm8VIGc75Z01xRsS7AMK0y6Q/BGsMylPB72fPI5Y8B5FFi7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5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2865" autoAdjust="0"/>
  </p:normalViewPr>
  <p:slideViewPr>
    <p:cSldViewPr>
      <p:cViewPr varScale="1">
        <p:scale>
          <a:sx n="166" d="100"/>
          <a:sy n="166" d="100"/>
        </p:scale>
        <p:origin x="120" y="1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/ppt/slides/slide111.xml" Id="rId13" /><Relationship Type="http://schemas.openxmlformats.org/officeDocument/2006/relationships/slide" Target="/ppt/slides/slide162.xml" Id="rId18" /><Relationship Type="http://schemas.openxmlformats.org/officeDocument/2006/relationships/slide" Target="/ppt/slides/slide243.xml" Id="rId26" /><Relationship Type="http://schemas.openxmlformats.org/officeDocument/2006/relationships/slide" Target="/ppt/slides/slide374.xml" Id="rId39" /><Relationship Type="http://schemas.openxmlformats.org/officeDocument/2006/relationships/slide" Target="/ppt/slides/slide195.xml" Id="rId21" /><Relationship Type="http://schemas.openxmlformats.org/officeDocument/2006/relationships/slide" Target="/ppt/slides/slide326.xml" Id="rId34" /><Relationship Type="http://schemas.openxmlformats.org/officeDocument/2006/relationships/slide" Target="/ppt/slides/slide407.xml" Id="rId42" /><Relationship Type="http://schemas.openxmlformats.org/officeDocument/2006/relationships/slide" Target="/ppt/slides/slide458.xml" Id="rId47" /><Relationship Type="http://schemas.openxmlformats.org/officeDocument/2006/relationships/slide" Target="/ppt/slides/slide489.xml" Id="rId50" /><Relationship Type="http://schemas.openxmlformats.org/officeDocument/2006/relationships/presProps" Target="/ppt/presProps.xml" Id="rId55" /><Relationship Type="http://schemas.openxmlformats.org/officeDocument/2006/relationships/slide" Target="/ppt/slides/slide510.xml" Id="rId7" /><Relationship Type="http://schemas.openxmlformats.org/officeDocument/2006/relationships/slideMaster" Target="/ppt/slideMasters/slideMaster11.xml" Id="rId2" /><Relationship Type="http://schemas.openxmlformats.org/officeDocument/2006/relationships/slide" Target="/ppt/slides/slide1411.xml" Id="rId16" /><Relationship Type="http://schemas.openxmlformats.org/officeDocument/2006/relationships/slide" Target="/ppt/slides/slide2712.xml" Id="rId29" /><Relationship Type="http://schemas.openxmlformats.org/officeDocument/2006/relationships/slide" Target="/ppt/slides/slide913.xml" Id="rId11" /><Relationship Type="http://schemas.openxmlformats.org/officeDocument/2006/relationships/slide" Target="/ppt/slides/slide2214.xml" Id="rId24" /><Relationship Type="http://schemas.openxmlformats.org/officeDocument/2006/relationships/slide" Target="/ppt/slides/slide3015.xml" Id="rId32" /><Relationship Type="http://schemas.openxmlformats.org/officeDocument/2006/relationships/slide" Target="/ppt/slides/slide3516.xml" Id="rId37" /><Relationship Type="http://schemas.openxmlformats.org/officeDocument/2006/relationships/slide" Target="/ppt/slides/slide3817.xml" Id="rId40" /><Relationship Type="http://schemas.openxmlformats.org/officeDocument/2006/relationships/slide" Target="/ppt/slides/slide4318.xml" Id="rId45" /><Relationship Type="http://schemas.openxmlformats.org/officeDocument/2006/relationships/notesMaster" Target="/ppt/notesMasters/notesMaster11.xml" Id="rId53" /><Relationship Type="http://schemas.openxmlformats.org/officeDocument/2006/relationships/tableStyles" Target="/ppt/tableStyles.xml" Id="rId58" /><Relationship Type="http://schemas.openxmlformats.org/officeDocument/2006/relationships/slide" Target="/ppt/slides/slide319.xml" Id="rId5" /><Relationship Type="http://schemas.openxmlformats.org/officeDocument/2006/relationships/slide" Target="/ppt/slides/slide1720.xml" Id="rId19" /><Relationship Type="http://schemas.openxmlformats.org/officeDocument/2006/relationships/slide" Target="/ppt/slides/slide221.xml" Id="rId4" /><Relationship Type="http://schemas.openxmlformats.org/officeDocument/2006/relationships/slide" Target="/ppt/slides/slide722.xml" Id="rId9" /><Relationship Type="http://schemas.openxmlformats.org/officeDocument/2006/relationships/slide" Target="/ppt/slides/slide1223.xml" Id="rId14" /><Relationship Type="http://schemas.openxmlformats.org/officeDocument/2006/relationships/slide" Target="/ppt/slides/slide2024.xml" Id="rId22" /><Relationship Type="http://schemas.openxmlformats.org/officeDocument/2006/relationships/slide" Target="/ppt/slides/slide2525.xml" Id="rId27" /><Relationship Type="http://schemas.openxmlformats.org/officeDocument/2006/relationships/slide" Target="/ppt/slides/slide2826.xml" Id="rId30" /><Relationship Type="http://schemas.openxmlformats.org/officeDocument/2006/relationships/slide" Target="/ppt/slides/slide3327.xml" Id="rId35" /><Relationship Type="http://schemas.openxmlformats.org/officeDocument/2006/relationships/slide" Target="/ppt/slides/slide4128.xml" Id="rId43" /><Relationship Type="http://schemas.openxmlformats.org/officeDocument/2006/relationships/slide" Target="/ppt/slides/slide4629.xml" Id="rId48" /><Relationship Type="http://schemas.openxmlformats.org/officeDocument/2006/relationships/viewProps" Target="/ppt/viewProps.xml" Id="rId56" /><Relationship Type="http://schemas.openxmlformats.org/officeDocument/2006/relationships/slide" Target="/ppt/slides/slide630.xml" Id="rId8" /><Relationship Type="http://schemas.openxmlformats.org/officeDocument/2006/relationships/slide" Target="/ppt/slides/slide4931.xml" Id="rId51" /><Relationship Type="http://schemas.openxmlformats.org/officeDocument/2006/relationships/slide" Target="/ppt/slides/slide132.xml" Id="rId3" /><Relationship Type="http://schemas.openxmlformats.org/officeDocument/2006/relationships/slide" Target="/ppt/slides/slide1033.xml" Id="rId12" /><Relationship Type="http://schemas.openxmlformats.org/officeDocument/2006/relationships/slide" Target="/ppt/slides/slide1534.xml" Id="rId17" /><Relationship Type="http://schemas.openxmlformats.org/officeDocument/2006/relationships/slide" Target="/ppt/slides/slide2335.xml" Id="rId25" /><Relationship Type="http://schemas.openxmlformats.org/officeDocument/2006/relationships/slide" Target="/ppt/slides/slide3136.xml" Id="rId33" /><Relationship Type="http://schemas.openxmlformats.org/officeDocument/2006/relationships/slide" Target="/ppt/slides/slide3637.xml" Id="rId38" /><Relationship Type="http://schemas.openxmlformats.org/officeDocument/2006/relationships/slide" Target="/ppt/slides/slide4438.xml" Id="rId46" /><Relationship Type="http://schemas.openxmlformats.org/officeDocument/2006/relationships/slide" Target="/ppt/slides/slide1839.xml" Id="rId20" /><Relationship Type="http://schemas.openxmlformats.org/officeDocument/2006/relationships/slide" Target="/ppt/slides/slide3940.xml" Id="rId41" /><Relationship Type="http://schemas.openxmlformats.org/officeDocument/2006/relationships/commentAuthors" Target="/ppt/commentAuthors.xml" Id="rId54" /><Relationship Type="http://schemas.openxmlformats.org/officeDocument/2006/relationships/customXml" Target="/customXml/item1.xml" Id="rId1" /><Relationship Type="http://schemas.openxmlformats.org/officeDocument/2006/relationships/slide" Target="/ppt/slides/slide441.xml" Id="rId6" /><Relationship Type="http://schemas.openxmlformats.org/officeDocument/2006/relationships/slide" Target="/ppt/slides/slide1342.xml" Id="rId15" /><Relationship Type="http://schemas.openxmlformats.org/officeDocument/2006/relationships/slide" Target="/ppt/slides/slide2143.xml" Id="rId23" /><Relationship Type="http://schemas.openxmlformats.org/officeDocument/2006/relationships/slide" Target="/ppt/slides/slide2644.xml" Id="rId28" /><Relationship Type="http://schemas.openxmlformats.org/officeDocument/2006/relationships/slide" Target="/ppt/slides/slide3445.xml" Id="rId36" /><Relationship Type="http://schemas.openxmlformats.org/officeDocument/2006/relationships/slide" Target="/ppt/slides/slide4746.xml" Id="rId49" /><Relationship Type="http://schemas.openxmlformats.org/officeDocument/2006/relationships/theme" Target="/ppt/theme/theme12.xml" Id="rId57" /><Relationship Type="http://schemas.openxmlformats.org/officeDocument/2006/relationships/slide" Target="/ppt/slides/slide847.xml" Id="rId10" /><Relationship Type="http://schemas.openxmlformats.org/officeDocument/2006/relationships/slide" Target="/ppt/slides/slide2948.xml" Id="rId31" /><Relationship Type="http://schemas.openxmlformats.org/officeDocument/2006/relationships/slide" Target="/ppt/slides/slide4249.xml" Id="rId44" /><Relationship Type="http://schemas.openxmlformats.org/officeDocument/2006/relationships/slide" Target="/ppt/slides/slide5050.xml" Id="rId52" /><Relationship Type="http://schemas.openxmlformats.org/officeDocument/2006/relationships/slide" Target="/ppt/slides/slide51.xml" Id="R5948cbb6b3514465" /></Relationships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447E72A-D913-4DC2-9E0A-E520CE8FCC86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5D78FC6-CE17-4259-A63C-DDFC12E048FC}" type="slidenum">
              <a:rPr lang="en-US" smtClean="0"/>
              <a:t>NO.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4.xml.rels>&#65279;<?xml version="1.0" encoding="utf-8"?><Relationships xmlns="http://schemas.openxmlformats.org/package/2006/relationships"><Relationship Type="http://schemas.openxmlformats.org/officeDocument/2006/relationships/slide" Target="/ppt/slides/slide630.xml" Id="rId2" /><Relationship Type="http://schemas.openxmlformats.org/officeDocument/2006/relationships/notesMaster" Target="/ppt/notesMasters/notesMaster11.xml" Id="rId1" /></Relationships>
</file>

<file path=ppt/notesSlides/_rels/notesSlide21.xml.rels>&#65279;<?xml version="1.0" encoding="utf-8"?><Relationships xmlns="http://schemas.openxmlformats.org/package/2006/relationships"><Relationship Type="http://schemas.openxmlformats.org/officeDocument/2006/relationships/slide" Target="/ppt/slides/slide111.xml" Id="rId2" /><Relationship Type="http://schemas.openxmlformats.org/officeDocument/2006/relationships/notesMaster" Target="/ppt/notesMasters/notesMaster11.xml" Id="rId1" /></Relationships>
</file>

<file path=ppt/notesSlides/_rels/notesSlide32.xml.rels>&#65279;<?xml version="1.0" encoding="utf-8"?><Relationships xmlns="http://schemas.openxmlformats.org/package/2006/relationships"><Relationship Type="http://schemas.openxmlformats.org/officeDocument/2006/relationships/slide" Target="/ppt/slides/slide195.xml" Id="rId2" /><Relationship Type="http://schemas.openxmlformats.org/officeDocument/2006/relationships/notesMaster" Target="/ppt/notesMasters/notesMaster11.xml" Id="rId1" /></Relationships>
</file>

<file path=ppt/notesSlides/_rels/notesSlide45.xml.rels>&#65279;<?xml version="1.0" encoding="utf-8"?><Relationships xmlns="http://schemas.openxmlformats.org/package/2006/relationships"><Relationship Type="http://schemas.openxmlformats.org/officeDocument/2006/relationships/slide" Target="/ppt/slides/slide2143.xml" Id="rId2" /><Relationship Type="http://schemas.openxmlformats.org/officeDocument/2006/relationships/notesMaster" Target="/ppt/notesMasters/notesMaster11.xml" Id="rId1" /></Relationships>
</file>

<file path=ppt/notesSlides/_rels/notesSlide56.xml.rels>&#65279;<?xml version="1.0" encoding="utf-8"?><Relationships xmlns="http://schemas.openxmlformats.org/package/2006/relationships"><Relationship Type="http://schemas.openxmlformats.org/officeDocument/2006/relationships/slide" Target="/ppt/slides/slide2644.xml" Id="rId2" /><Relationship Type="http://schemas.openxmlformats.org/officeDocument/2006/relationships/notesMaster" Target="/ppt/notesMasters/notesMaster11.xml" Id="rId1" /></Relationships>
</file>

<file path=ppt/notesSlides/_rels/notesSlide63.xml.rels>&#65279;<?xml version="1.0" encoding="utf-8"?><Relationships xmlns="http://schemas.openxmlformats.org/package/2006/relationships"><Relationship Type="http://schemas.openxmlformats.org/officeDocument/2006/relationships/slide" Target="/ppt/slides/slide2826.xml" Id="rId2" /><Relationship Type="http://schemas.openxmlformats.org/officeDocument/2006/relationships/notesMaster" Target="/ppt/notesMasters/notesMaster11.xml" Id="rId1" /></Relationships>
</file>

<file path=ppt/notesSlides/_rels/notesSlide77.xml.rels>&#65279;<?xml version="1.0" encoding="utf-8"?><Relationships xmlns="http://schemas.openxmlformats.org/package/2006/relationships"><Relationship Type="http://schemas.openxmlformats.org/officeDocument/2006/relationships/slide" Target="/ppt/slides/slide2948.xml" Id="rId2" /><Relationship Type="http://schemas.openxmlformats.org/officeDocument/2006/relationships/notesMaster" Target="/ppt/notesMasters/notesMaster11.xml" Id="rId1" /></Relationships>
</file>

<file path=ppt/notesSlides/notesSlide14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DOLADER, BEL Y MUÑOZ.pdf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82814"/>
      </p:ext>
    </p:extLst>
  </p:cSld>
  <p:clrMapOvr>
    <a:masterClrMapping/>
  </p:clrMapOvr>
</p:notes>
</file>

<file path=ppt/notesSlides/notesSlide2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BLOCKCHAIN.pptx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It can only be found by "brute force", there are no analytical methods.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70124"/>
      </p:ext>
    </p:extLst>
  </p:cSld>
  <p:clrMapOvr>
    <a:masterClrMapping/>
  </p:clrMapOvr>
</p:notes>
</file>

<file path=ppt/notesSlides/notesSlide32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BLOCKCHAIN.pptx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61990"/>
      </p:ext>
    </p:extLst>
  </p:cSld>
  <p:clrMapOvr>
    <a:masterClrMapping/>
  </p:clrMapOvr>
</p:notes>
</file>

<file path=ppt/notesSlides/notesSlide45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https://www.coindesk.com/information/how-do-bitcoin-transactions-work</a:t>
            </a:r>
          </a:p>
          <a:p>
            <a:r>
              <a:rPr lang="es-ES" dirty="0"/>
              <a:t>https://nodes.com/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874313"/>
      </p:ext>
    </p:extLst>
  </p:cSld>
  <p:clrMapOvr>
    <a:masterClrMapping/>
  </p:clrMapOvr>
</p:notes>
</file>

<file path=ppt/notesSlides/notesSlide56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https://www.investopedia.com/tech/how-does-bitcoin-mining-work/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23939"/>
      </p:ext>
    </p:extLst>
  </p:cSld>
  <p:clrMapOvr>
    <a:masterClrMapping/>
  </p:clrMapOvr>
</p:notes>
</file>

<file path=ppt/notesSlides/notesSlide63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 Satoshi = 0.00000001 BTC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67393"/>
      </p:ext>
    </p:extLst>
  </p:cSld>
  <p:clrMapOvr>
    <a:masterClrMapping/>
  </p:clrMapOvr>
</p:notes>
</file>

<file path=ppt/notesSlides/notesSlide77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https://www.investopedia.com/tech/how-does-bitcoin-mining-work/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556637"/>
      </p:ext>
    </p:extLst>
  </p:cSld>
  <p:clrMapOvr>
    <a:masterClrMapping/>
  </p:clrMapOvr>
</p:notes>
</file>

<file path=ppt/slideLayouts/_rels/slideLayout10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.xml.rels>&#65279;<?xml version="1.0" encoding="utf-8"?><Relationships xmlns="http://schemas.openxmlformats.org/package/2006/relationships"><Relationship Type="http://schemas.openxmlformats.org/officeDocument/2006/relationships/image" Target="/ppt/media/image34.jpeg" Id="rId2" /><Relationship Type="http://schemas.openxmlformats.org/officeDocument/2006/relationships/slideMaster" Target="/ppt/slideMasters/slideMaster11.xml" Id="rId1" /></Relationships>
</file>

<file path=ppt/slideLayouts/_rels/slideLayout2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image" Target="/ppt/media/image4.png" Id="rId2" /><Relationship Type="http://schemas.openxmlformats.org/officeDocument/2006/relationships/slideMaster" Target="/ppt/slideMasters/slideMaster11.xml" Id="rId1" /></Relationships>
</file>

<file path=ppt/slideLayouts/_rels/slideLayout9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>
                <a:solidFill>
                  <a:schemeClr val="tx2"/>
                </a:solidFill>
              </a:rPr>
              <a:t>GRASIA-UCM - Antonio Tenorio Fornés y Rubén Fuentes Fernández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Diseño de Infraestructura Inteligente - Máster IoT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s-ES">
                <a:solidFill>
                  <a:schemeClr val="tx2"/>
                </a:solidFill>
              </a:rPr>
              <a:t>GRASIA-UCM - Antonio Tenorio Fornés y Rubén Fuentes Fernández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s-ES"/>
              <a:t>Diseño de Infraestructura Inteligente - Máster IoT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r>
              <a:rPr lang="es-ES"/>
              <a:t>GRASIA-UCM - Antonio Tenorio Fornés y Rubén Fuentes Fernández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r>
              <a:rPr lang="es-ES">
                <a:solidFill>
                  <a:schemeClr val="tx2"/>
                </a:solidFill>
              </a:rPr>
              <a:t>Diseño de Infraestructura Inteligente - Máster IoT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‹Nº›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y Rubén Fuentes Fernández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Diseño de Infraestructura Inteligente - Máster IoT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Diseño de Infraestructura Inteligente - Máster IoT</a:t>
            </a:r>
            <a:endParaRPr lang="en-US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ES"/>
              <a:t>Diseño de Infraestructura Inteligente - Máster IoT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s-ES"/>
              <a:t>Diseño de Infraestructura Inteligente - Máster IoT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Diseño de Infraestructura Inteligente - Máster IoT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Diseño de Infraestructura Inteligente - Máster IoT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Diseño de Infraestructura Inteligente - Máster IoT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pic>
        <p:nvPicPr>
          <p:cNvPr id="8" name="Picture 7" descr="sm_book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s-ES"/>
              <a:t>GRASIA-UCM - Antonio Tenorio Fornés y Rubén Fuentes Fernández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‹Nº›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s-ES"/>
              <a:t>Diseño de Infraestructura Inteligente - Máster IoT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33.xml" Id="rId3" /><Relationship Type="http://schemas.openxmlformats.org/officeDocument/2006/relationships/slideLayout" Target="/ppt/slideLayouts/slideLayout74.xml" Id="rId7" /><Relationship Type="http://schemas.openxmlformats.org/officeDocument/2006/relationships/theme" Target="/ppt/theme/theme12.xml" Id="rId12" /><Relationship Type="http://schemas.openxmlformats.org/officeDocument/2006/relationships/slideLayout" Target="/ppt/slideLayouts/slideLayout21.xml" Id="rId2" /><Relationship Type="http://schemas.openxmlformats.org/officeDocument/2006/relationships/slideLayout" Target="/ppt/slideLayouts/slideLayout15.xml" Id="rId1" /><Relationship Type="http://schemas.openxmlformats.org/officeDocument/2006/relationships/slideLayout" Target="/ppt/slideLayouts/slideLayout66.xml" Id="rId6" /><Relationship Type="http://schemas.openxmlformats.org/officeDocument/2006/relationships/slideLayout" Target="/ppt/slideLayouts/slideLayout117.xml" Id="rId11" /><Relationship Type="http://schemas.openxmlformats.org/officeDocument/2006/relationships/slideLayout" Target="/ppt/slideLayouts/slideLayout58.xml" Id="rId5" /><Relationship Type="http://schemas.openxmlformats.org/officeDocument/2006/relationships/slideLayout" Target="/ppt/slideLayouts/slideLayout109.xml" Id="rId10" /><Relationship Type="http://schemas.openxmlformats.org/officeDocument/2006/relationships/slideLayout" Target="/ppt/slideLayouts/slideLayout410.xml" Id="rId4" /><Relationship Type="http://schemas.openxmlformats.org/officeDocument/2006/relationships/slideLayout" Target="/ppt/slideLayouts/slideLayout911.xml" Id="rId9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/>
              <a:t>Click to modify the pattern title style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s-ES"/>
              <a:t>Click to modify the pattern text style</a:t>
            </a:r>
          </a:p>
          <a:p>
            <a:pPr lvl="1"/>
            <a:r>
              <a:rPr lang="es-ES"/>
              <a:t>Second level</a:t>
            </a:r>
          </a:p>
          <a:p>
            <a:pPr lvl="2"/>
            <a:r>
              <a:rPr lang="es-ES"/>
              <a:t>Third level</a:t>
            </a:r>
          </a:p>
          <a:p>
            <a:pPr lvl="3"/>
            <a:r>
              <a:rPr lang="es-ES"/>
              <a:t>Fourth level</a:t>
            </a:r>
          </a:p>
          <a:p>
            <a:pPr lvl="4"/>
            <a:r>
              <a:rPr lang="es-ES"/>
              <a:t>Fifth level 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s-ES">
                <a:solidFill>
                  <a:schemeClr val="tx2"/>
                </a:solidFill>
              </a:rPr>
              <a:t>GRASIA-UCM - Antonio Tenorio Fornés and Rubén Fuentes Fernández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t>NO.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033.xml.rels>&#65279;<?xml version="1.0" encoding="utf-8"?><Relationships xmlns="http://schemas.openxmlformats.org/package/2006/relationships"><Relationship Type="http://schemas.openxmlformats.org/officeDocument/2006/relationships/image" Target="/ppt/media/image126.jpg" Id="rId2" /><Relationship Type="http://schemas.openxmlformats.org/officeDocument/2006/relationships/slideLayout" Target="/ppt/slideLayouts/slideLayout21.xml" Id="rId1" /></Relationships>
</file>

<file path=ppt/slides/_rels/slide111.xml.rels>&#65279;<?xml version="1.0" encoding="utf-8"?><Relationships xmlns="http://schemas.openxmlformats.org/package/2006/relationships"><Relationship Type="http://schemas.openxmlformats.org/officeDocument/2006/relationships/image" Target="/ppt/media/image13.tiff" Id="rId3" /><Relationship Type="http://schemas.openxmlformats.org/officeDocument/2006/relationships/notesSlide" Target="/ppt/notesSlides/notesSlide21.xml" Id="rId2" /><Relationship Type="http://schemas.openxmlformats.org/officeDocument/2006/relationships/slideLayout" Target="/ppt/slideLayouts/slideLayout21.xml" Id="rId1" /></Relationships>
</file>

<file path=ppt/slides/_rels/slide122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13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hyperlink" Target="https://www.blockchain.com/btc/block/000000000000000000c508bc2ada8ebc62cf1c69cb66a163d9a99abad87599b6" TargetMode="External" Id="rId2" /></Relationships>
</file>

<file path=ppt/slides/_rels/slide1342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hyperlink" Target="https://filecoin.io/" TargetMode="External" Id="rId3" /><Relationship Type="http://schemas.openxmlformats.org/officeDocument/2006/relationships/hyperlink" Target="https://peercoin.net/" TargetMode="External" Id="rId2" /></Relationships>
</file>

<file path=ppt/slides/_rels/slide1411.xml.rels>&#65279;<?xml version="1.0" encoding="utf-8"?><Relationships xmlns="http://schemas.openxmlformats.org/package/2006/relationships"><Relationship Type="http://schemas.openxmlformats.org/officeDocument/2006/relationships/image" Target="/ppt/media/image149.png" Id="rId2" /><Relationship Type="http://schemas.openxmlformats.org/officeDocument/2006/relationships/slideLayout" Target="/ppt/slideLayouts/slideLayout21.xml" Id="rId1" /></Relationships>
</file>

<file path=ppt/slides/_rels/slide153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162.xml.rels>&#65279;<?xml version="1.0" encoding="utf-8"?><Relationships xmlns="http://schemas.openxmlformats.org/package/2006/relationships"><Relationship Type="http://schemas.openxmlformats.org/officeDocument/2006/relationships/image" Target="/ppt/media/image152.pn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s://www.xataka.com/especiales/que-es-blockchain-la-explicacion-definitiva-para-la-tecnologia-mas-de-moda" TargetMode="External" Id="rId3" /></Relationships>
</file>

<file path=ppt/slides/_rels/slide172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hyperlink" Target="https://www.blockchain.com/explorer" TargetMode="External" Id="rId2" /></Relationships>
</file>

<file path=ppt/slides/_rels/slide183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195.xml.rels>&#65279;<?xml version="1.0" encoding="utf-8"?><Relationships xmlns="http://schemas.openxmlformats.org/package/2006/relationships"><Relationship Type="http://schemas.openxmlformats.org/officeDocument/2006/relationships/image" Target="/ppt/media/image165.png" Id="rId3" /><Relationship Type="http://schemas.openxmlformats.org/officeDocument/2006/relationships/notesSlide" Target="/ppt/notesSlides/notesSlide32.xml" Id="rId2" /><Relationship Type="http://schemas.openxmlformats.org/officeDocument/2006/relationships/slideLayout" Target="/ppt/slideLayouts/slideLayout21.xml" Id="rId1" /></Relationships>
</file>

<file path=ppt/slides/_rels/slide2024.xml.rels>&#65279;<?xml version="1.0" encoding="utf-8"?><Relationships xmlns="http://schemas.openxmlformats.org/package/2006/relationships"><Relationship Type="http://schemas.openxmlformats.org/officeDocument/2006/relationships/image" Target="/ppt/media/image1716.png" Id="rId2" /><Relationship Type="http://schemas.openxmlformats.org/officeDocument/2006/relationships/slideLayout" Target="/ppt/slideLayouts/slideLayout21.xml" Id="rId1" /></Relationships>
</file>

<file path=ppt/slides/_rels/slide2143.xml.rels>&#65279;<?xml version="1.0" encoding="utf-8"?><Relationships xmlns="http://schemas.openxmlformats.org/package/2006/relationships"><Relationship Type="http://schemas.openxmlformats.org/officeDocument/2006/relationships/notesSlide" Target="/ppt/notesSlides/notesSlide45.xml" Id="rId2" /><Relationship Type="http://schemas.openxmlformats.org/officeDocument/2006/relationships/slideLayout" Target="/ppt/slideLayouts/slideLayout21.xml" Id="rId1" /></Relationships>
</file>

<file path=ppt/slides/_rels/slide22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214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33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243.xml.rels>&#65279;<?xml version="1.0" encoding="utf-8"?><Relationships xmlns="http://schemas.openxmlformats.org/package/2006/relationships"><Relationship Type="http://schemas.openxmlformats.org/officeDocument/2006/relationships/image" Target="/ppt/media/image183.pn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s://www.bitcoinclock.com/" TargetMode="External" Id="rId3" /><Relationship Type="http://schemas.openxmlformats.org/officeDocument/2006/relationships/hyperlink" Target="https://www.investopedia.com/tech/how-does-bitcoin-mining-work/" TargetMode="External" Id="rId4" /></Relationships>
</file>

<file path=ppt/slides/_rels/slide2525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hyperlink" Target="https://www.coinwarz.com/calculators/ethereum-mining-calculator" TargetMode="External" Id="rId3" /><Relationship Type="http://schemas.openxmlformats.org/officeDocument/2006/relationships/hyperlink" Target="https://www.cryptocompare.com/mining/calculator/btc?HashingPower=15&amp;HashingUnit=TH/s&amp;PowerConsumption=0&amp;CostPerkWh=0&amp;MiningPoolFee=1" TargetMode="External" Id="rId2" /><Relationship Type="http://schemas.openxmlformats.org/officeDocument/2006/relationships/hyperlink" Target="https://whattomine.com/" TargetMode="External" Id="rId4" /></Relationships>
</file>

<file path=ppt/slides/_rels/slide2644.xml.rels>&#65279;<?xml version="1.0" encoding="utf-8"?><Relationships xmlns="http://schemas.openxmlformats.org/package/2006/relationships"><Relationship Type="http://schemas.openxmlformats.org/officeDocument/2006/relationships/notesSlide" Target="/ppt/notesSlides/notesSlide56.xml" Id="rId2" /><Relationship Type="http://schemas.openxmlformats.org/officeDocument/2006/relationships/slideLayout" Target="/ppt/slideLayouts/slideLayout21.xml" Id="rId1" /></Relationships>
</file>

<file path=ppt/slides/_rels/slide2712.xml.rels>&#65279;<?xml version="1.0" encoding="utf-8"?><Relationships xmlns="http://schemas.openxmlformats.org/package/2006/relationships"><Relationship Type="http://schemas.openxmlformats.org/officeDocument/2006/relationships/image" Target="/ppt/media/image1910.pn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s://bitcoinfees.info/" TargetMode="External" Id="rId3" /></Relationships>
</file>

<file path=ppt/slides/_rels/slide2826.xml.rels>&#65279;<?xml version="1.0" encoding="utf-8"?><Relationships xmlns="http://schemas.openxmlformats.org/package/2006/relationships"><Relationship Type="http://schemas.openxmlformats.org/officeDocument/2006/relationships/image" Target="/ppt/media/image2017.png" Id="rId3" /><Relationship Type="http://schemas.openxmlformats.org/officeDocument/2006/relationships/notesSlide" Target="/ppt/notesSlides/notesSlide63.xml" Id="rId2" /><Relationship Type="http://schemas.openxmlformats.org/officeDocument/2006/relationships/slideLayout" Target="/ppt/slideLayouts/slideLayout21.xml" Id="rId1" /><Relationship Type="http://schemas.openxmlformats.org/officeDocument/2006/relationships/image" Target="/ppt/media/image2118.png" Id="rId4" /><Relationship Type="http://schemas.openxmlformats.org/officeDocument/2006/relationships/hyperlink" Target="https://bitcoinfees.earn.com/" TargetMode="External" Id="rId5" /></Relationships>
</file>

<file path=ppt/slides/_rels/slide2948.xml.rels>&#65279;<?xml version="1.0" encoding="utf-8"?><Relationships xmlns="http://schemas.openxmlformats.org/package/2006/relationships"><Relationship Type="http://schemas.openxmlformats.org/officeDocument/2006/relationships/notesSlide" Target="/ppt/notesSlides/notesSlide77.xml" Id="rId2" /><Relationship Type="http://schemas.openxmlformats.org/officeDocument/2006/relationships/slideLayout" Target="/ppt/slideLayouts/slideLayout21.xml" Id="rId1" /></Relationships>
</file>

<file path=ppt/slides/_rels/slide301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3.xml" Id="rId1" /></Relationships>
</file>

<file path=ppt/slides/_rels/slide3136.xml.rels>&#65279;<?xml version="1.0" encoding="utf-8"?><Relationships xmlns="http://schemas.openxmlformats.org/package/2006/relationships"><Relationship Type="http://schemas.openxmlformats.org/officeDocument/2006/relationships/image" Target="/ppt/media/image2221.pn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://data.bitcoinity.org/bitcoin/difficulty/5y?t=l" TargetMode="External" Id="rId3" /></Relationships>
</file>

<file path=ppt/slides/_rels/slide319.xml.rels>&#65279;<?xml version="1.0" encoding="utf-8"?><Relationships xmlns="http://schemas.openxmlformats.org/package/2006/relationships"><Relationship Type="http://schemas.openxmlformats.org/officeDocument/2006/relationships/image" Target="/ppt/media/image513.pn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s://hackernoon.com/how-does-blockchain-technology-work-ceeeee47eaba" TargetMode="External" Id="rId3" /></Relationships>
</file>

<file path=ppt/slides/_rels/slide326.xml.rels>&#65279;<?xml version="1.0" encoding="utf-8"?><Relationships xmlns="http://schemas.openxmlformats.org/package/2006/relationships"><Relationship Type="http://schemas.openxmlformats.org/officeDocument/2006/relationships/image" Target="/ppt/media/image236.pn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://data.bitcoinity.org/bitcoin/blocksize/5y?t=l" TargetMode="External" Id="rId3" /></Relationships>
</file>

<file path=ppt/slides/_rels/slide3327.xml.rels>&#65279;<?xml version="1.0" encoding="utf-8"?><Relationships xmlns="http://schemas.openxmlformats.org/package/2006/relationships"><Relationship Type="http://schemas.openxmlformats.org/officeDocument/2006/relationships/image" Target="/ppt/media/image2419.pn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://data.bitcoinity.org/bitcoin/block_time/5y?f=m10&amp;t=l" TargetMode="External" Id="rId3" /></Relationships>
</file>

<file path=ppt/slides/_rels/slide3445.xml.rels>&#65279;<?xml version="1.0" encoding="utf-8"?><Relationships xmlns="http://schemas.openxmlformats.org/package/2006/relationships"><Relationship Type="http://schemas.openxmlformats.org/officeDocument/2006/relationships/image" Target="/ppt/media/image2525.pn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s://www.blockchain.com/charts/blocks-size?timespan=all" TargetMode="External" Id="rId3" /></Relationships>
</file>

<file path=ppt/slides/_rels/slide3516.xml.rels>&#65279;<?xml version="1.0" encoding="utf-8"?><Relationships xmlns="http://schemas.openxmlformats.org/package/2006/relationships"><Relationship Type="http://schemas.openxmlformats.org/officeDocument/2006/relationships/image" Target="/ppt/media/image2611.pn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s://www.statista.com/statistics/647523/worldwide-bitcoin-blockchain-size/" TargetMode="External" Id="rId3" /></Relationships>
</file>

<file path=ppt/slides/_rels/slide3637.xml.rels>&#65279;<?xml version="1.0" encoding="utf-8"?><Relationships xmlns="http://schemas.openxmlformats.org/package/2006/relationships"><Relationship Type="http://schemas.openxmlformats.org/officeDocument/2006/relationships/image" Target="/ppt/media/image2722.png" Id="rId3" /><Relationship Type="http://schemas.openxmlformats.org/officeDocument/2006/relationships/slideLayout" Target="/ppt/slideLayouts/slideLayout21.xml" Id="rId1" /><Relationship Type="http://schemas.openxmlformats.org/officeDocument/2006/relationships/hyperlink" Target="https://digiconomist.net/bitcoin-energy-consumption" TargetMode="External" Id="rId2" /></Relationships>
</file>

<file path=ppt/slides/_rels/slide374.xml.rels>&#65279;<?xml version="1.0" encoding="utf-8"?><Relationships xmlns="http://schemas.openxmlformats.org/package/2006/relationships"><Relationship Type="http://schemas.openxmlformats.org/officeDocument/2006/relationships/image" Target="/ppt/media/image284.pn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s://digiconomist.net/bitcoin-energy-consumption" TargetMode="External" Id="rId3" /></Relationships>
</file>

<file path=ppt/slides/_rels/slide3817.xml.rels>&#65279;<?xml version="1.0" encoding="utf-8"?><Relationships xmlns="http://schemas.openxmlformats.org/package/2006/relationships"><Relationship Type="http://schemas.openxmlformats.org/officeDocument/2006/relationships/image" Target="/ppt/media/image2912.pn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s://digiconomist.net/bitcoin-energy-consumption" TargetMode="External" Id="rId3" /></Relationships>
</file>

<file path=ppt/slides/_rels/slide3940.xml.rels>&#65279;<?xml version="1.0" encoding="utf-8"?><Relationships xmlns="http://schemas.openxmlformats.org/package/2006/relationships"><Relationship Type="http://schemas.openxmlformats.org/officeDocument/2006/relationships/image" Target="/ppt/media/image3023.pn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s://powercompare.co.uk/bitcoin/" TargetMode="External" Id="rId3" /></Relationships>
</file>

<file path=ppt/slides/_rels/slide407.xml.rels>&#65279;<?xml version="1.0" encoding="utf-8"?><Relationships xmlns="http://schemas.openxmlformats.org/package/2006/relationships"><Relationship Type="http://schemas.openxmlformats.org/officeDocument/2006/relationships/image" Target="/ppt/media/image317.pn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s://powercompare.co.uk/bitcoin/" TargetMode="External" Id="rId3" /></Relationships>
</file>

<file path=ppt/slides/_rels/slide4128.xml.rels>&#65279;<?xml version="1.0" encoding="utf-8"?><Relationships xmlns="http://schemas.openxmlformats.org/package/2006/relationships"><Relationship Type="http://schemas.openxmlformats.org/officeDocument/2006/relationships/image" Target="/ppt/media/image3220.pn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s://www.coindesk.com/price/bitcoin" TargetMode="External" Id="rId3" /></Relationships>
</file>

<file path=ppt/slides/_rels/slide424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4318.xml.rels>&#65279;<?xml version="1.0" encoding="utf-8"?><Relationships xmlns="http://schemas.openxmlformats.org/package/2006/relationships"><Relationship Type="http://schemas.openxmlformats.org/officeDocument/2006/relationships/image" Target="/ppt/media/image335.jp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s://medium.com/@johnhinkle_80891/the-fastest-cryptocurrency-transaction-speeds-for-2018-498c1baf87ef" TargetMode="External" Id="rId3" /></Relationships>
</file>

<file path=ppt/slides/_rels/slide441.xml.rels>&#65279;<?xml version="1.0" encoding="utf-8"?><Relationships xmlns="http://schemas.openxmlformats.org/package/2006/relationships"><Relationship Type="http://schemas.openxmlformats.org/officeDocument/2006/relationships/image" Target="/ppt/media/image624.pn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s://hackernoon.com/how-does-blockchain-technology-work-ceeeee47eaba" TargetMode="External" Id="rId3" /></Relationships>
</file>

<file path=ppt/slides/_rels/slide443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hyperlink" Target="https://www.blocktrail.com/BTC" TargetMode="External" Id="rId2" /></Relationships>
</file>

<file path=ppt/slides/_rels/slide458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hyperlink" Target="https://golem.network/" TargetMode="External" Id="rId8" /><Relationship Type="http://schemas.openxmlformats.org/officeDocument/2006/relationships/hyperlink" Target="https://coloredcoins.org/" TargetMode="External" Id="rId3" /><Relationship Type="http://schemas.openxmlformats.org/officeDocument/2006/relationships/hyperlink" Target="https://filecoin.io/" TargetMode="External" Id="rId7" /><Relationship Type="http://schemas.openxmlformats.org/officeDocument/2006/relationships/hyperlink" Target="http://coincap.io/" TargetMode="External" Id="rId2" /><Relationship Type="http://schemas.openxmlformats.org/officeDocument/2006/relationships/hyperlink" Target="https://storj.io/" TargetMode="External" Id="rId6" /><Relationship Type="http://schemas.openxmlformats.org/officeDocument/2006/relationships/hyperlink" Target="https://www.namecoin.org/" TargetMode="External" Id="rId5" /><Relationship Type="http://schemas.openxmlformats.org/officeDocument/2006/relationships/hyperlink" Target="https://counterparty.io/" TargetMode="External" Id="rId4" /></Relationships>
</file>

<file path=ppt/slides/_rels/slide4629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Relationship Type="http://schemas.openxmlformats.org/officeDocument/2006/relationships/hyperlink" Target="https://www.idgconnect.com/blog-abstract/30700/blockchain-africa" TargetMode="External" Id="rId8" /><Relationship Type="http://schemas.openxmlformats.org/officeDocument/2006/relationships/hyperlink" Target="https://www.gyft.com/bitcoin/" TargetMode="External" Id="rId3" /><Relationship Type="http://schemas.openxmlformats.org/officeDocument/2006/relationships/hyperlink" Target="https://ripple.com/solutions/source-liquidity/" TargetMode="External" Id="rId7" /><Relationship Type="http://schemas.openxmlformats.org/officeDocument/2006/relationships/hyperlink" Target="https://www.coindesk.com/square-gets-a-bitlicense-new-york-crypto/" TargetMode="External" Id="rId2" /><Relationship Type="http://schemas.openxmlformats.org/officeDocument/2006/relationships/hyperlink" Target="https://www.bitwiseinvestments.com/fund" TargetMode="External" Id="rId6" /><Relationship Type="http://schemas.openxmlformats.org/officeDocument/2006/relationships/hyperlink" Target="https://www.ethnews.com/gmo-internet-group-creates-a-bank" TargetMode="External" Id="rId5" /><Relationship Type="http://schemas.openxmlformats.org/officeDocument/2006/relationships/hyperlink" Target="https://www.egifter.com/" TargetMode="External" Id="rId4" /></Relationships>
</file>

<file path=ppt/slides/_rels/slide4746.xml.rels>&#65279;<?xml version="1.0" encoding="utf-8"?><Relationships xmlns="http://schemas.openxmlformats.org/package/2006/relationships"><Relationship Type="http://schemas.openxmlformats.org/officeDocument/2006/relationships/image" Target="/ppt/media/image3426.pn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s://medium.com/@matteozago/50-examples-of-how-blockchains-are-taking-over-the-world-4276bf488a4b" TargetMode="External" Id="rId3" /></Relationships>
</file>

<file path=ppt/slides/_rels/slide489.xml.rels>&#65279;<?xml version="1.0" encoding="utf-8"?><Relationships xmlns="http://schemas.openxmlformats.org/package/2006/relationships"><Relationship Type="http://schemas.openxmlformats.org/officeDocument/2006/relationships/slideLayout" Target="/ppt/slideLayouts/slideLayout33.xml" Id="rId1" /></Relationships>
</file>

<file path=ppt/slides/_rels/slide493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5050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_rels/slide51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fa2fc69cb89b4498" /><Relationship Type="http://schemas.openxmlformats.org/officeDocument/2006/relationships/hyperlink" Target="https://www.deepl.com/pro?cta=edit-document" TargetMode="External" Id="R7b3e43d823224530" /><Relationship Type="http://schemas.openxmlformats.org/officeDocument/2006/relationships/image" Target="/ppt/media/image28.png" Id="R1d53edfe71cd4506" /></Relationships>
</file>

<file path=ppt/slides/_rels/slide510.xml.rels>&#65279;<?xml version="1.0" encoding="utf-8"?><Relationships xmlns="http://schemas.openxmlformats.org/package/2006/relationships"><Relationship Type="http://schemas.openxmlformats.org/officeDocument/2006/relationships/image" Target="/ppt/media/image78.png" Id="rId2" /><Relationship Type="http://schemas.openxmlformats.org/officeDocument/2006/relationships/slideLayout" Target="/ppt/slideLayouts/slideLayout21.xml" Id="rId1" /><Relationship Type="http://schemas.openxmlformats.org/officeDocument/2006/relationships/hyperlink" Target="https://hackernoon.com/how-does-blockchain-technology-work-ceeeee47eaba" TargetMode="External" Id="rId3" /></Relationships>
</file>

<file path=ppt/slides/_rels/slide630.xml.rels>&#65279;<?xml version="1.0" encoding="utf-8"?><Relationships xmlns="http://schemas.openxmlformats.org/package/2006/relationships"><Relationship Type="http://schemas.openxmlformats.org/officeDocument/2006/relationships/image" Target="/ppt/media/image8.emf" Id="rId3" /><Relationship Type="http://schemas.openxmlformats.org/officeDocument/2006/relationships/notesSlide" Target="/ppt/notesSlides/notesSlide14.xml" Id="rId2" /><Relationship Type="http://schemas.openxmlformats.org/officeDocument/2006/relationships/slideLayout" Target="/ppt/slideLayouts/slideLayout21.xml" Id="rId1" /></Relationships>
</file>

<file path=ppt/slides/_rels/slide722.xml.rels>&#65279;<?xml version="1.0" encoding="utf-8"?><Relationships xmlns="http://schemas.openxmlformats.org/package/2006/relationships"><Relationship Type="http://schemas.openxmlformats.org/officeDocument/2006/relationships/image" Target="/ppt/media/image1014.png" Id="rId3" /><Relationship Type="http://schemas.openxmlformats.org/officeDocument/2006/relationships/image" Target="/ppt/media/image915.png" Id="rId2" /><Relationship Type="http://schemas.openxmlformats.org/officeDocument/2006/relationships/slideLayout" Target="/ppt/slideLayouts/slideLayout21.xml" Id="rId1" /></Relationships>
</file>

<file path=ppt/slides/_rels/slide847.xml.rels>&#65279;<?xml version="1.0" encoding="utf-8"?><Relationships xmlns="http://schemas.openxmlformats.org/package/2006/relationships"><Relationship Type="http://schemas.openxmlformats.org/officeDocument/2006/relationships/image" Target="/ppt/media/image1127.png" Id="rId2" /><Relationship Type="http://schemas.openxmlformats.org/officeDocument/2006/relationships/slideLayout" Target="/ppt/slideLayouts/slideLayout21.xml" Id="rId1" /></Relationships>
</file>

<file path=ppt/slides/_rels/slide913.xml.rels>&#65279;<?xml version="1.0" encoding="utf-8"?><Relationships xmlns="http://schemas.openxmlformats.org/package/2006/relationships"><Relationship Type="http://schemas.openxmlformats.org/officeDocument/2006/relationships/slideLayout" Target="/ppt/slideLayouts/slideLayout21.xml" Id="rId1" /></Relationships>
</file>

<file path=ppt/slides/slide103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48">
            <a:extLst>
              <a:ext uri="{FF2B5EF4-FFF2-40B4-BE49-F238E27FC236}">
                <a16:creationId xmlns:a16="http://schemas.microsoft.com/office/drawing/2014/main" id="{6977679D-0950-4623-9B25-7DF94EFA84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51520" y="3429000"/>
            <a:ext cx="8928992" cy="28886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93F155C-1DCA-4253-AC1A-F8D1ED4FC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Proof of work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C19C41-44AF-4493-8DA2-48ABE34A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4ADDA5-E1C8-43A1-8A47-BA331CF1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44543D-405D-42ED-A99B-94645DE9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262848-1041-4BE5-B1CD-541DA101D14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Nakamoto's article sets out how to secure a </a:t>
            </a:r>
            <a:r>
              <a:rPr lang="es-ES" dirty="0" err="1"/>
              <a:t>Blockchain </a:t>
            </a:r>
            <a:r>
              <a:rPr lang="es-ES" dirty="0"/>
              <a:t>against attacks through a proof of work.</a:t>
            </a:r>
          </a:p>
          <a:p>
            <a:pPr lvl="1"/>
            <a:r>
              <a:rPr lang="es-ES" dirty="0"/>
              <a:t>It is the great novelty of his work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0FE496D-8488-4B12-936C-625E595C9D1E}"/>
              </a:ext>
            </a:extLst>
          </p:cNvPr>
          <p:cNvSpPr/>
          <p:nvPr/>
        </p:nvSpPr>
        <p:spPr>
          <a:xfrm>
            <a:off x="539552" y="4653137"/>
            <a:ext cx="7920880" cy="720080"/>
          </a:xfrm>
          <a:prstGeom prst="roundRect">
            <a:avLst/>
          </a:prstGeom>
          <a:noFill/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647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D9B454-9981-46F3-A301-300686DB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Proof of work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3F9B46-8830-449E-9BA9-0CEF53FB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42B79BB-E0A8-4923-865E-24D9D5110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18D5AE-84B2-4D22-BD8D-F9B2D28C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C9FE5C7E-AA4D-4933-AA57-A5FC630A1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14" y="1556792"/>
            <a:ext cx="8296766" cy="4014564"/>
          </a:xfrm>
          <a:prstGeom prst="rect">
            <a:avLst/>
          </a:prstGeom>
        </p:spPr>
      </p:pic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FEBCE5-73AD-4863-9E5C-BDD2CDE2235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12648" y="5229200"/>
            <a:ext cx="8153400" cy="1082824"/>
          </a:xfrm>
        </p:spPr>
        <p:txBody>
          <a:bodyPr>
            <a:normAutofit fontScale="77500" lnSpcReduction="20000"/>
          </a:bodyPr>
          <a:lstStyle/>
          <a:p>
            <a:r>
              <a:rPr lang="es-ES" dirty="0" err="1"/>
              <a:t>PoW </a:t>
            </a:r>
            <a:r>
              <a:rPr lang="es-ES" dirty="0"/>
              <a:t>involves looking for a "</a:t>
            </a:r>
            <a:r>
              <a:rPr lang="es-ES" i="1" dirty="0" err="1"/>
              <a:t>nonce</a:t>
            </a:r>
            <a:r>
              <a:rPr lang="es-ES" dirty="0"/>
              <a:t>" </a:t>
            </a:r>
            <a:r>
              <a:rPr lang="es-ES" dirty="0"/>
              <a:t>value </a:t>
            </a:r>
            <a:r>
              <a:rPr lang="es-ES" dirty="0"/>
              <a:t>that, when combined with a combined hash of all transactions in a block, the resulting hash starts with a certain number of zero bits.</a:t>
            </a:r>
          </a:p>
        </p:txBody>
      </p:sp>
    </p:spTree>
    <p:extLst>
      <p:ext uri="{BB962C8B-B14F-4D97-AF65-F5344CB8AC3E}">
        <p14:creationId xmlns:p14="http://schemas.microsoft.com/office/powerpoint/2010/main" val="1005487301"/>
      </p:ext>
    </p:extLst>
  </p:cSld>
  <p:clrMapOvr>
    <a:masterClrMapping/>
  </p:clrMapOvr>
</p:sld>
</file>

<file path=ppt/slides/slide122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1095A8-FA40-4F10-BF8F-B7C4D709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Proof of work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0148D8-6F74-41E1-967A-998BB4E3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E56A2D-41A6-4E9F-895E-FCE372C3A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EC1C85-2715-44EE-8644-F296BAE25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5074C64-1F0D-4DF6-9758-19CF03814F9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It is essentially a voting mechanism.</a:t>
            </a:r>
          </a:p>
          <a:p>
            <a:pPr lvl="1"/>
            <a:r>
              <a:rPr lang="es-ES" dirty="0"/>
              <a:t>1 CPU = 1 vote.</a:t>
            </a:r>
          </a:p>
          <a:p>
            <a:r>
              <a:rPr lang="es-ES" dirty="0"/>
              <a:t>The majority decision is represented by the longest blockchain.</a:t>
            </a:r>
          </a:p>
          <a:p>
            <a:pPr lvl="1"/>
            <a:r>
              <a:rPr lang="es-ES" dirty="0"/>
              <a:t>In which </a:t>
            </a:r>
            <a:r>
              <a:rPr lang="es-ES" dirty="0" err="1"/>
              <a:t>PoW </a:t>
            </a:r>
            <a:r>
              <a:rPr lang="es-ES" dirty="0"/>
              <a:t>has invested the most effort</a:t>
            </a:r>
            <a:r>
              <a:rPr lang="es-ES" dirty="0"/>
              <a:t>.</a:t>
            </a:r>
          </a:p>
          <a:p>
            <a:r>
              <a:rPr lang="es-ES" dirty="0"/>
              <a:t>If most of the CPU power is controlled by honest nodes, the honest chain will grow faster and outperform competing chains.</a:t>
            </a:r>
          </a:p>
          <a:p>
            <a:pPr lvl="1"/>
            <a:r>
              <a:rPr lang="es-ES" dirty="0"/>
              <a:t>Modifying a past block would require redoing the </a:t>
            </a:r>
            <a:r>
              <a:rPr lang="es-ES" dirty="0" err="1"/>
              <a:t>PoW </a:t>
            </a:r>
            <a:r>
              <a:rPr lang="es-ES" dirty="0"/>
              <a:t>of the block and all subsequent blocks, until the chain of honest nodes is exceeded.</a:t>
            </a:r>
          </a:p>
          <a:p>
            <a:pPr lvl="1"/>
            <a:r>
              <a:rPr lang="es-ES" dirty="0"/>
              <a:t>51% attack</a:t>
            </a:r>
          </a:p>
        </p:txBody>
      </p:sp>
    </p:spTree>
    <p:extLst>
      <p:ext uri="{BB962C8B-B14F-4D97-AF65-F5344CB8AC3E}">
        <p14:creationId xmlns:p14="http://schemas.microsoft.com/office/powerpoint/2010/main" val="659453275"/>
      </p:ext>
    </p:extLst>
  </p:cSld>
  <p:clrMapOvr>
    <a:masterClrMapping/>
  </p:clrMapOvr>
</p:sld>
</file>

<file path=ppt/slides/slide13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D36A1A-9B0E-47C5-ADFE-D9BF9330E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Block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0B1A8C-39D2-485D-A399-1B925D56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157312C-D431-43D6-8258-6D59323EA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AD8F9D-809B-4F98-B005-83B4212DC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F79F42-7F0F-4422-BF64-206B646CE01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The block may contain information about:</a:t>
            </a:r>
          </a:p>
          <a:p>
            <a:pPr lvl="1"/>
            <a:r>
              <a:rPr lang="en-US" dirty="0" err="1"/>
              <a:t>Transactions </a:t>
            </a:r>
            <a:endParaRPr lang="en-US" dirty="0"/>
          </a:p>
          <a:p>
            <a:pPr lvl="2"/>
            <a:r>
              <a:rPr lang="en-US" dirty="0"/>
              <a:t>P da </a:t>
            </a:r>
            <a:r>
              <a:rPr lang="en-US" i="1" dirty="0"/>
              <a:t>y </a:t>
            </a:r>
            <a:r>
              <a:rPr lang="en-US" dirty="0"/>
              <a:t>a Q</a:t>
            </a:r>
          </a:p>
          <a:p>
            <a:pPr lvl="1"/>
            <a:r>
              <a:rPr lang="en-US" dirty="0" err="1"/>
              <a:t>States </a:t>
            </a:r>
            <a:endParaRPr lang="en-US" dirty="0"/>
          </a:p>
          <a:p>
            <a:pPr lvl="2"/>
            <a:r>
              <a:rPr lang="en-US" dirty="0"/>
              <a:t>P </a:t>
            </a:r>
            <a:r>
              <a:rPr lang="en-US" dirty="0" err="1"/>
              <a:t>has </a:t>
            </a:r>
            <a:r>
              <a:rPr lang="en-US" i="1" dirty="0"/>
              <a:t>n </a:t>
            </a:r>
            <a:r>
              <a:rPr lang="en-US" dirty="0" err="1"/>
              <a:t>instances </a:t>
            </a:r>
            <a:r>
              <a:rPr lang="en-US" dirty="0"/>
              <a:t>of </a:t>
            </a:r>
            <a:r>
              <a:rPr lang="en-US" i="1" dirty="0"/>
              <a:t>x</a:t>
            </a:r>
          </a:p>
          <a:p>
            <a:pPr lvl="1"/>
            <a:r>
              <a:rPr lang="en-US" dirty="0" err="1"/>
              <a:t>Conditions </a:t>
            </a:r>
            <a:endParaRPr lang="en-US" dirty="0"/>
          </a:p>
          <a:p>
            <a:pPr lvl="2"/>
            <a:r>
              <a:rPr lang="en-US" dirty="0" err="1"/>
              <a:t>Contracts </a:t>
            </a:r>
          </a:p>
          <a:p>
            <a:pPr lvl="3"/>
            <a:r>
              <a:rPr lang="en-US" dirty="0"/>
              <a:t>if &lt; </a:t>
            </a:r>
            <a:r>
              <a:rPr lang="en-US" dirty="0" err="1"/>
              <a:t>transaction&gt; </a:t>
            </a:r>
            <a:r>
              <a:rPr lang="en-US" dirty="0"/>
              <a:t>then &lt; </a:t>
            </a:r>
            <a:r>
              <a:rPr lang="en-US" dirty="0" err="1"/>
              <a:t>transaction&gt;</a:t>
            </a:r>
          </a:p>
          <a:p>
            <a:pPr lvl="2"/>
            <a:r>
              <a:rPr lang="en-US" dirty="0" err="1"/>
              <a:t>Inferences </a:t>
            </a:r>
            <a:endParaRPr lang="en-US" dirty="0"/>
          </a:p>
          <a:p>
            <a:pPr lvl="3"/>
            <a:r>
              <a:rPr lang="en-US" dirty="0"/>
              <a:t>if &lt; </a:t>
            </a:r>
            <a:r>
              <a:rPr lang="en-US" dirty="0" err="1"/>
              <a:t>state&gt; </a:t>
            </a:r>
            <a:r>
              <a:rPr lang="en-US" dirty="0"/>
              <a:t>then &lt; </a:t>
            </a:r>
            <a:r>
              <a:rPr lang="en-US" dirty="0" err="1"/>
              <a:t>state&gt;</a:t>
            </a:r>
          </a:p>
          <a:p>
            <a:r>
              <a:rPr lang="en-US" dirty="0"/>
              <a:t>The </a:t>
            </a:r>
            <a:r>
              <a:rPr lang="en-US" dirty="0" err="1"/>
              <a:t>block </a:t>
            </a:r>
            <a:r>
              <a:rPr lang="en-US" dirty="0"/>
              <a:t>size </a:t>
            </a:r>
            <a:r>
              <a:rPr lang="en-US" dirty="0"/>
              <a:t>is 1 MB of </a:t>
            </a:r>
            <a:r>
              <a:rPr lang="en-US" dirty="0" err="1"/>
              <a:t>transactions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Fixed </a:t>
            </a:r>
            <a:r>
              <a:rPr lang="en-US" dirty="0" err="1"/>
              <a:t>in </a:t>
            </a:r>
            <a:r>
              <a:rPr lang="en-US" dirty="0"/>
              <a:t>the </a:t>
            </a:r>
            <a:r>
              <a:rPr lang="en-US" dirty="0" err="1"/>
              <a:t>initial </a:t>
            </a:r>
            <a:r>
              <a:rPr lang="en-US" dirty="0" err="1"/>
              <a:t>version </a:t>
            </a:r>
            <a:r>
              <a:rPr lang="en-US" dirty="0"/>
              <a:t>of the </a:t>
            </a:r>
            <a:r>
              <a:rPr lang="en-US" dirty="0" err="1"/>
              <a:t>protocol</a:t>
            </a:r>
            <a:r>
              <a:rPr lang="en-US" dirty="0"/>
              <a:t>.</a:t>
            </a:r>
          </a:p>
          <a:p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E0B2CA-0B53-446A-A68F-C37D797D1F49}"/>
              </a:ext>
            </a:extLst>
          </p:cNvPr>
          <p:cNvSpPr txBox="1"/>
          <p:nvPr/>
        </p:nvSpPr>
        <p:spPr>
          <a:xfrm>
            <a:off x="247514" y="5802674"/>
            <a:ext cx="1168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9799476"/>
      </p:ext>
    </p:extLst>
  </p:cSld>
  <p:clrMapOvr>
    <a:masterClrMapping/>
  </p:clrMapOvr>
</p:sld>
</file>

<file path=ppt/slides/slide134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3F155C-1DCA-4253-AC1A-F8D1ED4FC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Consensus methods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C19C41-44AF-4493-8DA2-48ABE34A5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4ADDA5-E1C8-43A1-8A47-BA331CF1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144543D-405D-42ED-A99B-94645DE9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262848-1041-4BE5-B1CD-541DA101D14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i="1" dirty="0" err="1"/>
              <a:t>Proof </a:t>
            </a:r>
            <a:r>
              <a:rPr lang="es-ES" i="1" dirty="0" err="1"/>
              <a:t>of </a:t>
            </a:r>
            <a:r>
              <a:rPr lang="es-ES" i="1" dirty="0" err="1"/>
              <a:t>Work </a:t>
            </a:r>
            <a:r>
              <a:rPr lang="es-ES" dirty="0"/>
              <a:t>(Nakamoto consensus)</a:t>
            </a:r>
          </a:p>
          <a:p>
            <a:r>
              <a:rPr lang="es-ES" i="1" dirty="0" err="1"/>
              <a:t>Proof </a:t>
            </a:r>
            <a:r>
              <a:rPr lang="es-ES" i="1" dirty="0" err="1"/>
              <a:t>of </a:t>
            </a:r>
            <a:r>
              <a:rPr lang="es-ES" i="1" dirty="0" err="1"/>
              <a:t>State </a:t>
            </a:r>
            <a:r>
              <a:rPr lang="es-ES" i="1" dirty="0" err="1"/>
              <a:t/>
            </a:r>
            <a:endParaRPr lang="es-ES" i="1" dirty="0"/>
          </a:p>
          <a:p>
            <a:r>
              <a:rPr lang="es-ES" i="1" dirty="0" err="1"/>
              <a:t>Proof </a:t>
            </a:r>
            <a:r>
              <a:rPr lang="es-ES" i="1" dirty="0" err="1"/>
              <a:t>of </a:t>
            </a:r>
            <a:r>
              <a:rPr lang="es-ES" i="1" dirty="0" err="1"/>
              <a:t>Elapsed </a:t>
            </a:r>
            <a:r>
              <a:rPr lang="es-ES" i="1" dirty="0"/>
              <a:t>Time</a:t>
            </a:r>
          </a:p>
          <a:p>
            <a:r>
              <a:rPr lang="es-ES" i="1" dirty="0" err="1"/>
              <a:t>Proof </a:t>
            </a:r>
            <a:r>
              <a:rPr lang="es-ES" i="1" dirty="0" err="1"/>
              <a:t>of </a:t>
            </a:r>
            <a:r>
              <a:rPr lang="es-ES" i="1" dirty="0" err="1"/>
              <a:t>Burn </a:t>
            </a:r>
            <a:r>
              <a:rPr lang="es-ES" i="1" dirty="0" err="1"/>
              <a:t/>
            </a:r>
            <a:endParaRPr lang="es-ES" i="1" dirty="0"/>
          </a:p>
          <a:p>
            <a:r>
              <a:rPr lang="es-ES" i="1" dirty="0" err="1"/>
              <a:t>Proof </a:t>
            </a:r>
            <a:r>
              <a:rPr lang="es-ES" i="1" dirty="0" err="1"/>
              <a:t>of </a:t>
            </a:r>
            <a:r>
              <a:rPr lang="es-ES" i="1" dirty="0" err="1"/>
              <a:t>Capacity </a:t>
            </a:r>
            <a:endParaRPr lang="es-ES" i="1" dirty="0"/>
          </a:p>
          <a:p>
            <a:r>
              <a:rPr lang="es-ES" i="1" dirty="0" err="1"/>
              <a:t>Proof </a:t>
            </a:r>
            <a:r>
              <a:rPr lang="es-ES" i="1" dirty="0" err="1"/>
              <a:t>of </a:t>
            </a:r>
            <a:r>
              <a:rPr lang="es-ES" i="1" dirty="0" err="1"/>
              <a:t>Importance </a:t>
            </a:r>
            <a:endParaRPr lang="es-ES" i="1" dirty="0"/>
          </a:p>
          <a:p>
            <a:r>
              <a:rPr lang="es-ES" i="1" dirty="0" err="1"/>
              <a:t>Proof </a:t>
            </a:r>
            <a:r>
              <a:rPr lang="es-ES" i="1" dirty="0" err="1"/>
              <a:t>of </a:t>
            </a:r>
            <a:r>
              <a:rPr lang="es-ES" i="1" dirty="0" err="1"/>
              <a:t>Stake </a:t>
            </a:r>
            <a:r>
              <a:rPr lang="es-ES" i="1" dirty="0"/>
              <a:t>(proof of </a:t>
            </a:r>
            <a:r>
              <a:rPr lang="es-ES" dirty="0"/>
              <a:t>participation</a:t>
            </a:r>
            <a:r>
              <a:rPr lang="es-ES" i="1" dirty="0"/>
              <a:t>)</a:t>
            </a:r>
          </a:p>
          <a:p>
            <a:pPr lvl="1"/>
            <a:r>
              <a:rPr lang="es-ES" dirty="0"/>
              <a:t>Ex. </a:t>
            </a:r>
            <a:r>
              <a:rPr lang="es-ES" dirty="0" err="1"/>
              <a:t>PeerCoin</a:t>
            </a:r>
            <a:r>
              <a:rPr lang="es-ES" dirty="0"/>
              <a:t>, </a:t>
            </a:r>
            <a:r>
              <a:rPr lang="es-ES" dirty="0">
                <a:hlinkClick r:id="rId2"/>
              </a:rPr>
              <a:t>https://peercoin.net/ </a:t>
            </a:r>
            <a:endParaRPr lang="es-ES" dirty="0"/>
          </a:p>
          <a:p>
            <a:r>
              <a:rPr lang="es-ES" i="1" dirty="0" err="1"/>
              <a:t>Proof </a:t>
            </a:r>
            <a:r>
              <a:rPr lang="es-ES" i="1" dirty="0" err="1"/>
              <a:t>of </a:t>
            </a:r>
            <a:r>
              <a:rPr lang="es-ES" i="1" dirty="0" err="1"/>
              <a:t>Replication </a:t>
            </a:r>
            <a:endParaRPr lang="es-ES" i="1" dirty="0"/>
          </a:p>
          <a:p>
            <a:pPr lvl="1"/>
            <a:r>
              <a:rPr lang="es-ES" dirty="0"/>
              <a:t>E.g. </a:t>
            </a:r>
            <a:r>
              <a:rPr lang="es-ES" dirty="0" err="1"/>
              <a:t>Filecoin</a:t>
            </a:r>
            <a:r>
              <a:rPr lang="es-ES" dirty="0"/>
              <a:t>, </a:t>
            </a:r>
            <a:r>
              <a:rPr lang="es-ES" dirty="0">
                <a:hlinkClick r:id="rId3"/>
              </a:rPr>
              <a:t>https://filecoin.io/ </a:t>
            </a:r>
            <a:endParaRPr lang="es-ES" dirty="0"/>
          </a:p>
          <a:p>
            <a:r>
              <a:rPr lang="es-E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696895598"/>
      </p:ext>
    </p:extLst>
  </p:cSld>
  <p:clrMapOvr>
    <a:masterClrMapping/>
  </p:clrMapOvr>
</p:sld>
</file>

<file path=ppt/slides/slide14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3385A-C7C9-4D0D-8803-03B9E4F2B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Participation test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4C3A03-5D77-4B2B-A0B0-73AB694C9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D38868C-3892-4FEF-9CA9-FC73DE1BF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A786EB0-0893-4DA6-8337-DC85FB9DD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48B8EFD-3DDB-42C5-B38B-F9DFC981FAC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680895E5-A0CB-4C0A-86CB-C8C7CE5448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55" y="1988840"/>
            <a:ext cx="6484289" cy="3991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87899"/>
      </p:ext>
    </p:extLst>
  </p:cSld>
  <p:clrMapOvr>
    <a:masterClrMapping/>
  </p:clrMapOvr>
</p:sld>
</file>

<file path=ppt/slides/slide153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2450D-39F7-4422-9975-46195EEFF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Participation test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03DDFC-F196-494C-BB1C-84C4CC619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E520F5-1BE7-4474-9845-E6A7C11B9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CEE25C2-6A7B-40A7-9256-EE157A66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DA79F4-C18C-41E8-9FEB-9FB542FF373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i="1" dirty="0" err="1"/>
              <a:t>Proof </a:t>
            </a:r>
            <a:r>
              <a:rPr lang="es-ES" i="1" dirty="0" err="1"/>
              <a:t>of </a:t>
            </a:r>
            <a:r>
              <a:rPr lang="es-ES" i="1" dirty="0" err="1"/>
              <a:t>Stake </a:t>
            </a:r>
            <a:r>
              <a:rPr lang="es-ES" i="1" dirty="0"/>
              <a:t>(</a:t>
            </a:r>
            <a:r>
              <a:rPr lang="es-ES" i="1" dirty="0" err="1"/>
              <a:t>PoS</a:t>
            </a:r>
            <a:r>
              <a:rPr lang="es-ES" dirty="0"/>
              <a:t>) is a category of consensus algorithms.</a:t>
            </a:r>
          </a:p>
          <a:p>
            <a:pPr lvl="1"/>
            <a:r>
              <a:rPr lang="es-ES" dirty="0"/>
              <a:t>For </a:t>
            </a:r>
            <a:r>
              <a:rPr lang="es-ES" dirty="0"/>
              <a:t>public </a:t>
            </a:r>
            <a:r>
              <a:rPr lang="es-ES" dirty="0" err="1"/>
              <a:t>blockchains.</a:t>
            </a:r>
          </a:p>
          <a:p>
            <a:pPr lvl="1"/>
            <a:r>
              <a:rPr lang="es-ES" dirty="0"/>
              <a:t>They depend on the economic participation of a validator in the network.</a:t>
            </a:r>
          </a:p>
          <a:p>
            <a:r>
              <a:rPr lang="es-ES" dirty="0"/>
              <a:t>It is not necessary to consume large resources to secure a blockchain.</a:t>
            </a:r>
          </a:p>
          <a:p>
            <a:pPr lvl="1"/>
            <a:r>
              <a:rPr lang="es-ES" dirty="0"/>
              <a:t>Resource = Computation and energy</a:t>
            </a:r>
          </a:p>
          <a:p>
            <a:r>
              <a:rPr lang="es-ES" dirty="0"/>
              <a:t>Therefore, it is not necessary to issue so many new coins to motivate participants to continue participating in the network. </a:t>
            </a:r>
          </a:p>
          <a:p>
            <a:pPr lvl="1"/>
            <a:r>
              <a:rPr lang="es-ES" dirty="0"/>
              <a:t>Game theory mechanisms to discourage centralized cartels.</a:t>
            </a:r>
          </a:p>
          <a:p>
            <a:r>
              <a:rPr lang="es-ES" dirty="0"/>
              <a:t>Ability to use economic sanctions to make 51% attacks much more expensive to carry out.</a:t>
            </a:r>
          </a:p>
        </p:txBody>
      </p:sp>
    </p:spTree>
    <p:extLst>
      <p:ext uri="{BB962C8B-B14F-4D97-AF65-F5344CB8AC3E}">
        <p14:creationId xmlns:p14="http://schemas.microsoft.com/office/powerpoint/2010/main" val="2694320812"/>
      </p:ext>
    </p:extLst>
  </p:cSld>
  <p:clrMapOvr>
    <a:masterClrMapping/>
  </p:clrMapOvr>
</p:sld>
</file>

<file path=ppt/slides/slide16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8A83B-9BC9-4CCB-9D52-E8F00654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Networking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5425908-07F7-492D-90B0-77A301FDF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86E35BB-D3A5-4D5F-81E6-4F4A80B6B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554A9B-169C-4091-9951-1B3ACD4D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4D85B5-0C10-4278-9830-FE6B287F1BCA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891936A-3BAF-424C-9D34-D1920F3AA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23" y="1528944"/>
            <a:ext cx="6296833" cy="4753371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AFDBA27-727E-4607-A290-BE4EA62F86B3}"/>
              </a:ext>
            </a:extLst>
          </p:cNvPr>
          <p:cNvSpPr txBox="1"/>
          <p:nvPr/>
        </p:nvSpPr>
        <p:spPr>
          <a:xfrm>
            <a:off x="107504" y="5804420"/>
            <a:ext cx="107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5346172"/>
      </p:ext>
    </p:extLst>
  </p:cSld>
  <p:clrMapOvr>
    <a:masterClrMapping/>
  </p:clrMapOvr>
</p:sld>
</file>

<file path=ppt/slides/slide172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BAF21-DF26-489B-8B42-825F675B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Networking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EE0F75-2EF4-4101-845A-7C4D83F2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E916DB2-6D67-4720-A0D9-92D2812D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3E1631-88C8-48FD-AB21-2E8A895E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B53BA1-A978-4A39-8707-1A76B4C7DFA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New transactions are transmitted to all nodes.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Each node collects and verifies new transactions in a block.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Each node works to find a difficult proof of work for its block.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When a node finds a proof of work, it broadcasts the block to all nodes.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Nodes accept the block only if all transactions in it are valid and have not been spent.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Nodes express their acceptance of the block by working to create the next block in the chain, using the hash of the accepted block as the previous hash.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95A788-DF33-411F-9C88-1F9A468AFE02}"/>
              </a:ext>
            </a:extLst>
          </p:cNvPr>
          <p:cNvSpPr txBox="1"/>
          <p:nvPr/>
        </p:nvSpPr>
        <p:spPr>
          <a:xfrm>
            <a:off x="6096000" y="4787108"/>
            <a:ext cx="303519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sz="2400" dirty="0"/>
              <a:t>Here</a:t>
            </a:r>
          </a:p>
          <a:p>
            <a:r>
              <a:rPr lang="es-ES" sz="3600" dirty="0"/>
              <a:t>Node = Miner</a:t>
            </a:r>
          </a:p>
          <a:p>
            <a:r>
              <a:rPr lang="es-ES" sz="2400" dirty="0"/>
              <a:t>But they are different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B3DB142-57B7-4E86-B878-57DD4AAED133}"/>
              </a:ext>
            </a:extLst>
          </p:cNvPr>
          <p:cNvSpPr txBox="1"/>
          <p:nvPr/>
        </p:nvSpPr>
        <p:spPr>
          <a:xfrm>
            <a:off x="107504" y="5525772"/>
            <a:ext cx="3734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Watching Bitcoin mining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1345844"/>
      </p:ext>
    </p:extLst>
  </p:cSld>
  <p:clrMapOvr>
    <a:masterClrMapping/>
  </p:clrMapOvr>
</p:sld>
</file>

<file path=ppt/slides/slide183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1BFED2-9FC3-4BA9-A89B-EB219E33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Node logic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9FB8314-8B76-4A75-AEE0-27842AC77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7F0A4AA-28A0-4D33-9914-3347E21D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1F5E667-3529-42F0-AF57-E8E01EE4E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5169E21-DF8E-47A2-9A40-7D3BCD0C48D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/>
              <a:t>Nodes always consider the longest string to be the correct one.</a:t>
            </a:r>
          </a:p>
          <a:p>
            <a:pPr lvl="1"/>
            <a:r>
              <a:rPr lang="es-ES" dirty="0"/>
              <a:t>And they work on it to extend it.</a:t>
            </a:r>
          </a:p>
          <a:p>
            <a:r>
              <a:rPr lang="es-ES" dirty="0"/>
              <a:t>If two nodes transmit different versions of the next block simultaneously, some nodes may receive one or the other first.</a:t>
            </a:r>
          </a:p>
          <a:p>
            <a:pPr lvl="1"/>
            <a:r>
              <a:rPr lang="es-ES" dirty="0"/>
              <a:t>They work on the first version they received, but keep the other branch in case it turns out to be the longer one.</a:t>
            </a:r>
          </a:p>
          <a:p>
            <a:r>
              <a:rPr lang="es-ES" dirty="0"/>
              <a:t>The tie is broken when the next working test is encountered and one branch becomes longer.</a:t>
            </a:r>
          </a:p>
          <a:p>
            <a:pPr lvl="1"/>
            <a:r>
              <a:rPr lang="es-ES" dirty="0"/>
              <a:t>The nodes that were working on the other branch switch to the longer branch.</a:t>
            </a:r>
          </a:p>
        </p:txBody>
      </p:sp>
    </p:spTree>
    <p:extLst>
      <p:ext uri="{BB962C8B-B14F-4D97-AF65-F5344CB8AC3E}">
        <p14:creationId xmlns:p14="http://schemas.microsoft.com/office/powerpoint/2010/main" val="2190759645"/>
      </p:ext>
    </p:extLst>
  </p:cSld>
  <p:clrMapOvr>
    <a:masterClrMapping/>
  </p:clrMapOvr>
</p:sld>
</file>

<file path=ppt/slides/slide19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C45598-D4F4-467A-BDF7-AD7012D2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Privacy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CE2829C-2AD7-443B-AF7F-432EDE8B1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4466A33-F116-45E8-ACA1-EE0196E7B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562D0B-58CC-4E8C-AB5C-93D6E5346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1F17744-37E2-40E6-8FE2-177FFCCFD51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Traditional model, limiting access to information.</a:t>
            </a:r>
          </a:p>
          <a:p>
            <a:pPr lvl="1"/>
            <a:r>
              <a:rPr lang="es-ES" dirty="0"/>
              <a:t>Parties involved and trusted third party.</a:t>
            </a:r>
          </a:p>
          <a:p>
            <a:r>
              <a:rPr lang="es-ES" dirty="0"/>
              <a:t>The need to publicly announce all transactions precludes this method.</a:t>
            </a:r>
          </a:p>
          <a:p>
            <a:pPr lvl="1"/>
            <a:r>
              <a:rPr lang="es-ES" dirty="0"/>
              <a:t>Privacy by keeping public keys anonymous.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1FE5CF8-B2CD-412F-A1B3-EFD6DB53D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62" y="4077072"/>
            <a:ext cx="7133772" cy="212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52353"/>
      </p:ext>
    </p:extLst>
  </p:cSld>
  <p:clrMapOvr>
    <a:masterClrMapping/>
  </p:clrMapOvr>
</p:sld>
</file>

<file path=ppt/slides/slide202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B8B80-B7BC-4786-B5F4-37DA68A3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Transaction Verification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E35EA3-9833-46A2-A718-581FF498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313425-1D55-4DEC-B950-F81A6072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F91A50-5E31-4F32-A94A-BB3337FA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ABFC4E-A8AC-45AE-8258-06856210002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4B18118-1F61-4FDB-A469-9625BA203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49758"/>
            <a:ext cx="8852099" cy="38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415039"/>
      </p:ext>
    </p:extLst>
  </p:cSld>
  <p:clrMapOvr>
    <a:masterClrMapping/>
  </p:clrMapOvr>
</p:sld>
</file>

<file path=ppt/slides/slide214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AB8B80-B7BC-4786-B5F4-37DA68A3D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Transaction Verification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FE35EA3-9833-46A2-A718-581FF498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6313425-1D55-4DEC-B950-F81A6072D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7F91A50-5E31-4F32-A94A-BB3337FA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ABFC4E-A8AC-45AE-8258-06856210002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A user only needs to keep a copy of the block headers of the longest string.</a:t>
            </a:r>
          </a:p>
          <a:p>
            <a:pPr lvl="1"/>
            <a:r>
              <a:rPr lang="es-ES" dirty="0"/>
              <a:t>Which you can get by querying network nodes until you are convinced you have it.</a:t>
            </a:r>
          </a:p>
          <a:p>
            <a:pPr lvl="1"/>
            <a:r>
              <a:rPr lang="es-ES" i="1" dirty="0"/>
              <a:t>Full </a:t>
            </a:r>
            <a:r>
              <a:rPr lang="es-ES" dirty="0"/>
              <a:t>vs </a:t>
            </a:r>
            <a:r>
              <a:rPr lang="es-ES" i="1" dirty="0"/>
              <a:t>light </a:t>
            </a:r>
            <a:r>
              <a:rPr lang="es-ES" dirty="0"/>
              <a:t>vs </a:t>
            </a:r>
            <a:r>
              <a:rPr lang="es-ES" i="1" dirty="0" err="1"/>
              <a:t>lightning </a:t>
            </a:r>
            <a:r>
              <a:rPr lang="es-ES" dirty="0"/>
              <a:t>nodes</a:t>
            </a:r>
          </a:p>
          <a:p>
            <a:r>
              <a:rPr lang="es-ES" dirty="0"/>
              <a:t>You can't verify the transaction yourself, but by linking it to a place on the chain, you can see that a network node has accepted it and the blocks added after you further confirm that the network has accepted it.</a:t>
            </a:r>
          </a:p>
        </p:txBody>
      </p:sp>
    </p:spTree>
    <p:extLst>
      <p:ext uri="{BB962C8B-B14F-4D97-AF65-F5344CB8AC3E}">
        <p14:creationId xmlns:p14="http://schemas.microsoft.com/office/powerpoint/2010/main" val="3984735749"/>
      </p:ext>
    </p:extLst>
  </p:cSld>
  <p:clrMapOvr>
    <a:masterClrMapping/>
  </p:clrMapOvr>
</p:sld>
</file>

<file path=ppt/slides/slide22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3D2B5974-52FA-43B9-8FE3-696DF84F1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Blockchain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C4D927-2474-4603-B181-DA39D3E8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3807C8-50F9-462D-89E8-3D94B2086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3A92F0-BEDF-449C-A375-29E0FF68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</a:t>
            </a:fld>
            <a:endParaRPr lang="en-US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7BEDC286-554D-496A-B3CA-0A7D58B2D46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A blockchain (or </a:t>
            </a:r>
            <a:r>
              <a:rPr lang="es-ES" i="1" dirty="0" err="1"/>
              <a:t>Blockchain</a:t>
            </a:r>
            <a:r>
              <a:rPr lang="es-ES" dirty="0"/>
              <a:t>) is a linked list whose nodes link to its predecessor by </a:t>
            </a:r>
            <a:r>
              <a:rPr lang="es-ES" b="1" dirty="0"/>
              <a:t>hashing </a:t>
            </a:r>
            <a:r>
              <a:rPr lang="es-ES" dirty="0"/>
              <a:t>its contents.</a:t>
            </a:r>
          </a:p>
        </p:txBody>
      </p:sp>
    </p:spTree>
    <p:extLst>
      <p:ext uri="{BB962C8B-B14F-4D97-AF65-F5344CB8AC3E}">
        <p14:creationId xmlns:p14="http://schemas.microsoft.com/office/powerpoint/2010/main" val="2095447293"/>
      </p:ext>
    </p:extLst>
  </p:cSld>
  <p:clrMapOvr>
    <a:masterClrMapping/>
  </p:clrMapOvr>
</p:sld>
</file>

<file path=ppt/slides/slide22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44D65A-9432-43B1-8BC4-1681D9730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Distributed and immutable registry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67AD22-0CB5-4103-BF10-36F554F5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B729536-B98C-4613-970A-B130BD61A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6A76EEF-2003-4432-833C-1F1D69FA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7EE649-0684-467D-B596-9A2382DF772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err="1"/>
              <a:t>Blockchain </a:t>
            </a:r>
            <a:r>
              <a:rPr lang="es-ES" dirty="0"/>
              <a:t>retains data across transactions.</a:t>
            </a:r>
          </a:p>
          <a:p>
            <a:pPr lvl="1"/>
            <a:r>
              <a:rPr lang="es-ES" dirty="0"/>
              <a:t>As in conventional databases.</a:t>
            </a:r>
          </a:p>
          <a:p>
            <a:r>
              <a:rPr lang="es-ES" dirty="0"/>
              <a:t>In </a:t>
            </a:r>
            <a:r>
              <a:rPr lang="es-ES" dirty="0" err="1"/>
              <a:t>Blockchain </a:t>
            </a:r>
            <a:r>
              <a:rPr lang="es-ES" dirty="0"/>
              <a:t>it is "almost impossible" to change the data once it is written in the chain.</a:t>
            </a:r>
          </a:p>
          <a:p>
            <a:pPr lvl="1"/>
            <a:r>
              <a:rPr lang="es-ES" dirty="0"/>
              <a:t>Blocks can be changed, but it is extremely difficult to do so.</a:t>
            </a:r>
          </a:p>
          <a:p>
            <a:pPr lvl="1"/>
            <a:r>
              <a:rPr lang="es-ES" dirty="0"/>
              <a:t>Requires rework in all blocks subsequent to the modified and consensus of each.</a:t>
            </a:r>
          </a:p>
          <a:p>
            <a:r>
              <a:rPr lang="es-ES" dirty="0"/>
              <a:t>So, in general, the transaction is immutable or indelible.</a:t>
            </a:r>
          </a:p>
          <a:p>
            <a:pPr lvl="1"/>
            <a:r>
              <a:rPr lang="es-ES" dirty="0"/>
              <a:t>In terms of DB, blockchains are write and read only.</a:t>
            </a:r>
          </a:p>
          <a:p>
            <a:pPr lvl="1"/>
            <a:r>
              <a:rPr lang="es-ES" dirty="0"/>
              <a:t>Like an accounting ledger written in ink, an error would be resolved with another entry.</a:t>
            </a:r>
          </a:p>
        </p:txBody>
      </p:sp>
    </p:spTree>
    <p:extLst>
      <p:ext uri="{BB962C8B-B14F-4D97-AF65-F5344CB8AC3E}">
        <p14:creationId xmlns:p14="http://schemas.microsoft.com/office/powerpoint/2010/main" val="1848937221"/>
      </p:ext>
    </p:extLst>
  </p:cSld>
  <p:clrMapOvr>
    <a:masterClrMapping/>
  </p:clrMapOvr>
</p:sld>
</file>

<file path=ppt/slides/slide233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84634-CC59-40CC-AA9D-971193D0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Incentives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1C4FD1B-A869-495D-956F-95CB57BA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02592E-1B7E-48DA-864F-6829B802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F81660-805A-49DF-80C3-4D1F5535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9F9BD0-C359-417A-9D1F-199115D59C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/>
              <a:t>By convention, the first transaction in a block is a special transaction that initiates a new coin owned by the block creator.</a:t>
            </a:r>
          </a:p>
          <a:p>
            <a:pPr lvl="1"/>
            <a:r>
              <a:rPr lang="es-ES" dirty="0"/>
              <a:t>Incentive for nodes to work for the network</a:t>
            </a:r>
          </a:p>
          <a:p>
            <a:pPr lvl="1"/>
            <a:r>
              <a:rPr lang="es-ES" dirty="0"/>
              <a:t>Mechanism for the initial distribution of coins in circulation</a:t>
            </a:r>
          </a:p>
          <a:p>
            <a:pPr lvl="2"/>
            <a:r>
              <a:rPr lang="es-ES" dirty="0"/>
              <a:t>Since there is no central authority to issue them.</a:t>
            </a:r>
          </a:p>
          <a:p>
            <a:r>
              <a:rPr lang="es-ES" dirty="0"/>
              <a:t>The continued addition of a constant quantity of new coins is analogous to </a:t>
            </a:r>
            <a:r>
              <a:rPr lang="es-ES" dirty="0"/>
              <a:t>gold </a:t>
            </a:r>
            <a:r>
              <a:rPr lang="es-ES" b="1" dirty="0"/>
              <a:t>miners </a:t>
            </a:r>
            <a:r>
              <a:rPr lang="es-ES" dirty="0"/>
              <a:t>expending resources to add gold to circulation.</a:t>
            </a:r>
          </a:p>
          <a:p>
            <a:pPr lvl="1"/>
            <a:r>
              <a:rPr lang="es-ES" dirty="0"/>
              <a:t>Here CPU and electricity what is spent.</a:t>
            </a:r>
          </a:p>
        </p:txBody>
      </p:sp>
    </p:spTree>
    <p:extLst>
      <p:ext uri="{BB962C8B-B14F-4D97-AF65-F5344CB8AC3E}">
        <p14:creationId xmlns:p14="http://schemas.microsoft.com/office/powerpoint/2010/main" val="594096508"/>
      </p:ext>
    </p:extLst>
  </p:cSld>
  <p:clrMapOvr>
    <a:masterClrMapping/>
  </p:clrMapOvr>
</p:sld>
</file>

<file path=ppt/slides/slide24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FED7A1-532C-4542-A395-C2E9DE2C3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Incentives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D376C4-674C-4629-87ED-63D8505F7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32E624-C976-494A-B6CB-1BAF031F9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09D772-85D9-4ECC-A6CB-391BE54E6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686D3B8-F360-4211-B6B4-6B8D003103F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58395C7-C16C-4996-A3BB-F7E0369B9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1566987"/>
            <a:ext cx="5040561" cy="411450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138B140-895C-4856-AF96-8CAE11635DC3}"/>
              </a:ext>
            </a:extLst>
          </p:cNvPr>
          <p:cNvSpPr txBox="1"/>
          <p:nvPr/>
        </p:nvSpPr>
        <p:spPr>
          <a:xfrm>
            <a:off x="5930652" y="3068152"/>
            <a:ext cx="29646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Updated information at</a:t>
            </a:r>
          </a:p>
          <a:p>
            <a:endParaRPr lang="es-ES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3717CA-72A1-4D0B-89AE-D416140E6493}"/>
              </a:ext>
            </a:extLst>
          </p:cNvPr>
          <p:cNvSpPr txBox="1"/>
          <p:nvPr/>
        </p:nvSpPr>
        <p:spPr>
          <a:xfrm>
            <a:off x="2717304" y="1566986"/>
            <a:ext cx="6426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28181613"/>
      </p:ext>
    </p:extLst>
  </p:cSld>
  <p:clrMapOvr>
    <a:masterClrMapping/>
  </p:clrMapOvr>
</p:sld>
</file>

<file path=ppt/slides/slide25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B9BEA3-4FBB-4FD4-92F6-021F08524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Incentives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7187D5-8EAF-4B6E-B8D4-68AC5B474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F1F5F4C-CB1D-472A-9D69-068476098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208162A-8408-4D8F-8CDA-11F09A00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695ACA4-82B4-48BD-9A21-D7A6E6640F1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Can it be profitable for me?</a:t>
            </a:r>
          </a:p>
          <a:p>
            <a:pPr lvl="1"/>
            <a:r>
              <a:rPr lang="es-ES" dirty="0" err="1"/>
              <a:t>Crypto </a:t>
            </a:r>
            <a:r>
              <a:rPr lang="es-ES" dirty="0"/>
              <a:t>Compare</a:t>
            </a:r>
          </a:p>
          <a:p>
            <a:pPr lvl="2"/>
            <a:endParaRPr lang="es-ES" dirty="0"/>
          </a:p>
          <a:p>
            <a:pPr lvl="1"/>
            <a:r>
              <a:rPr lang="es-ES" dirty="0" err="1"/>
              <a:t>Coin </a:t>
            </a:r>
            <a:r>
              <a:rPr lang="es-ES" dirty="0" err="1"/>
              <a:t>Warz </a:t>
            </a:r>
            <a:r>
              <a:rPr lang="es-ES" dirty="0" err="1"/>
              <a:t/>
            </a:r>
            <a:endParaRPr lang="es-ES" dirty="0"/>
          </a:p>
          <a:p>
            <a:pPr lvl="2"/>
            <a:endParaRPr lang="es-ES" dirty="0"/>
          </a:p>
          <a:p>
            <a:pPr lvl="1"/>
            <a:r>
              <a:rPr lang="es-ES" dirty="0" err="1"/>
              <a:t>What </a:t>
            </a:r>
            <a:r>
              <a:rPr lang="es-ES" dirty="0" err="1"/>
              <a:t>to </a:t>
            </a:r>
            <a:r>
              <a:rPr lang="es-ES" dirty="0"/>
              <a:t>Mine</a:t>
            </a:r>
          </a:p>
          <a:p>
            <a:pPr lvl="2"/>
            <a:endParaRPr lang="es-ES" dirty="0"/>
          </a:p>
          <a:p>
            <a:pPr lvl="1"/>
            <a:r>
              <a:rPr lang="es-E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412080522"/>
      </p:ext>
    </p:extLst>
  </p:cSld>
  <p:clrMapOvr>
    <a:masterClrMapping/>
  </p:clrMapOvr>
</p:sld>
</file>

<file path=ppt/slides/slide264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84634-CC59-40CC-AA9D-971193D0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Incentives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1C4FD1B-A869-495D-956F-95CB57BA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02592E-1B7E-48DA-864F-6829B802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F81660-805A-49DF-80C3-4D1F5535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9F9BD0-C359-417A-9D1F-199115D59C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Miners can choose the transactions they work on.</a:t>
            </a:r>
          </a:p>
          <a:p>
            <a:pPr lvl="1"/>
            <a:r>
              <a:rPr lang="es-ES" dirty="0"/>
              <a:t>Those that add to the blocks.</a:t>
            </a:r>
          </a:p>
          <a:p>
            <a:r>
              <a:rPr lang="es-ES" dirty="0"/>
              <a:t>They may charge a transaction fee.</a:t>
            </a:r>
          </a:p>
          <a:p>
            <a:pPr lvl="1"/>
            <a:r>
              <a:rPr lang="es-ES" dirty="0"/>
              <a:t>Next rate, 3 or 6 blocks</a:t>
            </a:r>
          </a:p>
          <a:p>
            <a:r>
              <a:rPr lang="es-ES" dirty="0"/>
              <a:t>Without a fee the transaction may be delayed.</a:t>
            </a:r>
          </a:p>
          <a:p>
            <a:pPr lvl="1"/>
            <a:r>
              <a:rPr lang="es-ES" dirty="0"/>
              <a:t>Days, weeks or be rejected</a:t>
            </a:r>
          </a:p>
        </p:txBody>
      </p:sp>
    </p:spTree>
    <p:extLst>
      <p:ext uri="{BB962C8B-B14F-4D97-AF65-F5344CB8AC3E}">
        <p14:creationId xmlns:p14="http://schemas.microsoft.com/office/powerpoint/2010/main" val="2989988171"/>
      </p:ext>
    </p:extLst>
  </p:cSld>
  <p:clrMapOvr>
    <a:masterClrMapping/>
  </p:clrMapOvr>
</p:sld>
</file>

<file path=ppt/slides/slide271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D6C9C1-51CC-4BFE-8EAD-953634AE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Incentives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E5162E-76A1-4C89-8DC6-6CBCAD59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5A388B3-E732-4FB8-B9DB-6C76835C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D0CA63-E124-484E-A766-50CE003E9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C5DBF67-2D8B-4A49-A97C-AB639BAFCA6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B3E666-3770-485A-AB5B-A7D3CCCAF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668904"/>
            <a:ext cx="8743871" cy="3991169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158E5CB-744E-40EC-A604-2CB82EA1135D}"/>
              </a:ext>
            </a:extLst>
          </p:cNvPr>
          <p:cNvSpPr txBox="1"/>
          <p:nvPr/>
        </p:nvSpPr>
        <p:spPr>
          <a:xfrm>
            <a:off x="546592" y="5654076"/>
            <a:ext cx="3091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Rate in dollars per transaction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5604644"/>
      </p:ext>
    </p:extLst>
  </p:cSld>
  <p:clrMapOvr>
    <a:masterClrMapping/>
  </p:clrMapOvr>
</p:sld>
</file>

<file path=ppt/slides/slide28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45D42-E521-41E8-B217-20F08FD93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Delays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AEE88E-8F9D-48F5-8103-FC7E83FC6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C37E4A-DAEB-4E53-9EF6-BAB09D4D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38155BC-92C8-4D93-B2B5-EDCBD5ED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77FE27-A3E4-4B1E-A700-BEF63F3FCFD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857043D-8532-4F6F-85E2-585159092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55" y="1642884"/>
            <a:ext cx="9115425" cy="326707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68CDCD1-0873-4E0A-854F-FEA391078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112" y="5110688"/>
            <a:ext cx="8867775" cy="108585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A8E1A00-7328-4C46-8C59-5B9CC752DA71}"/>
              </a:ext>
            </a:extLst>
          </p:cNvPr>
          <p:cNvSpPr txBox="1"/>
          <p:nvPr/>
        </p:nvSpPr>
        <p:spPr>
          <a:xfrm>
            <a:off x="4427984" y="5035561"/>
            <a:ext cx="287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82767107"/>
      </p:ext>
    </p:extLst>
  </p:cSld>
  <p:clrMapOvr>
    <a:masterClrMapping/>
  </p:clrMapOvr>
</p:sld>
</file>

<file path=ppt/slides/slide294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884634-CC59-40CC-AA9D-971193D06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Incentives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1C4FD1B-A869-495D-956F-95CB57BAB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02592E-1B7E-48DA-864F-6829B802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7F81660-805A-49DF-80C3-4D1F5535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9F9BD0-C359-417A-9D1F-199115D59C9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Miners have a vote in the future of the network.</a:t>
            </a:r>
          </a:p>
          <a:p>
            <a:pPr lvl="1"/>
            <a:r>
              <a:rPr lang="es-ES" dirty="0"/>
              <a:t>Change the block size?</a:t>
            </a:r>
          </a:p>
          <a:p>
            <a:pPr lvl="1"/>
            <a:r>
              <a:rPr lang="es-ES" dirty="0"/>
              <a:t>Make a </a:t>
            </a:r>
            <a:r>
              <a:rPr lang="es-ES" i="1" dirty="0" err="1"/>
              <a:t>fork</a:t>
            </a:r>
            <a:r>
              <a:rPr lang="es-ES" dirty="0"/>
              <a:t>?</a:t>
            </a:r>
          </a:p>
          <a:p>
            <a:pPr lvl="2"/>
            <a:r>
              <a:rPr lang="es-ES" i="1" dirty="0" err="1"/>
              <a:t>Hard </a:t>
            </a:r>
            <a:r>
              <a:rPr lang="es-ES" dirty="0"/>
              <a:t>vs </a:t>
            </a:r>
            <a:r>
              <a:rPr lang="es-ES" i="1" dirty="0" err="1"/>
              <a:t>soft </a:t>
            </a:r>
            <a:r>
              <a:rPr lang="es-ES" i="1" dirty="0" err="1"/>
              <a:t/>
            </a:r>
            <a:endParaRPr lang="es-ES" i="1" dirty="0"/>
          </a:p>
          <a:p>
            <a:pPr lvl="1"/>
            <a:r>
              <a:rPr lang="es-ES" dirty="0"/>
              <a:t>Allow more Bitcoins?</a:t>
            </a:r>
          </a:p>
        </p:txBody>
      </p:sp>
    </p:spTree>
    <p:extLst>
      <p:ext uri="{BB962C8B-B14F-4D97-AF65-F5344CB8AC3E}">
        <p14:creationId xmlns:p14="http://schemas.microsoft.com/office/powerpoint/2010/main" val="55050257"/>
      </p:ext>
    </p:extLst>
  </p:cSld>
  <p:clrMapOvr>
    <a:masterClrMapping/>
  </p:clrMapOvr>
</p:sld>
</file>

<file path=ppt/slides/slide301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E9FD181-076B-497A-83FF-BAEAADA46D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046DB868-BF2A-4BE9-A759-710F987CE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Evolution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A7C485C-4962-4E3C-9C05-63C1436CD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AF0A41-7C5B-4EE7-A78F-ABC6571063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F8CB6A9-DAD5-4B88-8FA4-25CE65914FA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336207"/>
      </p:ext>
    </p:extLst>
  </p:cSld>
  <p:clrMapOvr>
    <a:masterClrMapping/>
  </p:clrMapOvr>
</p:sld>
</file>

<file path=ppt/slides/slide313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74B59-AB4D-4767-BFBD-9664DBB8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Hash difficulty - Bitcoin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64A3A7-97D9-4569-820E-D79CF0636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D5841F-DDA6-4A28-90A6-7B05B912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FDE6EE-0FC7-4AE9-ABF4-C1BE64C8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B5AF43-B40E-4975-9BA7-98D44A331D9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39FCDCA-60BC-4424-8699-56EBFDA76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32" y="1537345"/>
            <a:ext cx="7610475" cy="45624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AF8C0CE-FED0-4B9D-ABAA-836CFD67D667}"/>
              </a:ext>
            </a:extLst>
          </p:cNvPr>
          <p:cNvSpPr txBox="1"/>
          <p:nvPr/>
        </p:nvSpPr>
        <p:spPr>
          <a:xfrm>
            <a:off x="1907704" y="1700808"/>
            <a:ext cx="4837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r>
              <a:rPr lang="es-ES" dirty="0"/>
              <a:t>7/10/2019</a:t>
            </a:r>
          </a:p>
          <a:p>
            <a:r>
              <a:rPr lang="es-ES" dirty="0"/>
              <a:t>Changes every 2016 blocks</a:t>
            </a:r>
          </a:p>
        </p:txBody>
      </p:sp>
    </p:spTree>
    <p:extLst>
      <p:ext uri="{BB962C8B-B14F-4D97-AF65-F5344CB8AC3E}">
        <p14:creationId xmlns:p14="http://schemas.microsoft.com/office/powerpoint/2010/main" val="2061681311"/>
      </p:ext>
    </p:extLst>
  </p:cSld>
  <p:clrMapOvr>
    <a:masterClrMapping/>
  </p:clrMapOvr>
</p:sld>
</file>

<file path=ppt/slides/slide31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35478-0111-4588-91DF-D3AE0528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Blockchain structure (1/4)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7EF331-6C12-45C2-AD69-65F03555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ADF03E-DEAB-494C-9496-E53455579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34F3F5-F274-4911-BAE4-E29BB8CE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A2CAD87F-BFDD-465B-9398-4B3E1DBB59BB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944358"/>
            <a:ext cx="8153400" cy="3500866"/>
          </a:xfr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A53C9D57-EBBE-4D16-81E7-F762A52E7E66}"/>
              </a:ext>
            </a:extLst>
          </p:cNvPr>
          <p:cNvSpPr/>
          <p:nvPr/>
        </p:nvSpPr>
        <p:spPr>
          <a:xfrm>
            <a:off x="747588" y="5589240"/>
            <a:ext cx="821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11" name="Marcador de contenido 7">
            <a:extLst>
              <a:ext uri="{FF2B5EF4-FFF2-40B4-BE49-F238E27FC236}">
                <a16:creationId xmlns:a16="http://schemas.microsoft.com/office/drawing/2014/main" id="{1AFCD1DC-ED03-4833-A742-7AA355CE068C}"/>
              </a:ext>
            </a:extLst>
          </p:cNvPr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Linear sequence of data</a:t>
            </a:r>
          </a:p>
          <a:p>
            <a:pPr lvl="1"/>
            <a:r>
              <a:rPr lang="es-ES" dirty="0"/>
              <a:t>Transitive hash function</a:t>
            </a:r>
          </a:p>
        </p:txBody>
      </p:sp>
    </p:spTree>
    <p:extLst>
      <p:ext uri="{BB962C8B-B14F-4D97-AF65-F5344CB8AC3E}">
        <p14:creationId xmlns:p14="http://schemas.microsoft.com/office/powerpoint/2010/main" val="2430133141"/>
      </p:ext>
    </p:extLst>
  </p:cSld>
  <p:clrMapOvr>
    <a:masterClrMapping/>
  </p:clrMapOvr>
</p:sld>
</file>

<file path=ppt/slides/slide3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74B59-AB4D-4767-BFBD-9664DBB8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Block size - Bitcoin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64A3A7-97D9-4569-820E-D79CF0636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D5841F-DDA6-4A28-90A6-7B05B912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FDE6EE-0FC7-4AE9-ABF4-C1BE64C8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B5AF43-B40E-4975-9BA7-98D44A331D9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890D685-8685-4A3E-BBDA-3EB6382E1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74180"/>
            <a:ext cx="7620000" cy="458152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AF8C0CE-FED0-4B9D-ABAA-836CFD67D667}"/>
              </a:ext>
            </a:extLst>
          </p:cNvPr>
          <p:cNvSpPr txBox="1"/>
          <p:nvPr/>
        </p:nvSpPr>
        <p:spPr>
          <a:xfrm>
            <a:off x="3596971" y="5156356"/>
            <a:ext cx="4867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r>
              <a:rPr lang="es-ES" dirty="0"/>
              <a:t>7/10/2019</a:t>
            </a:r>
          </a:p>
        </p:txBody>
      </p:sp>
    </p:spTree>
    <p:extLst>
      <p:ext uri="{BB962C8B-B14F-4D97-AF65-F5344CB8AC3E}">
        <p14:creationId xmlns:p14="http://schemas.microsoft.com/office/powerpoint/2010/main" val="22070234"/>
      </p:ext>
    </p:extLst>
  </p:cSld>
  <p:clrMapOvr>
    <a:masterClrMapping/>
  </p:clrMapOvr>
</p:sld>
</file>

<file path=ppt/slides/slide33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74B59-AB4D-4767-BFBD-9664DBB85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Time between blocks - Bitcoin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564A3A7-97D9-4569-820E-D79CF0636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DD5841F-DDA6-4A28-90A6-7B05B9124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1FDE6EE-0FC7-4AE9-ABF4-C1BE64C89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BB5AF43-B40E-4975-9BA7-98D44A331D9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6B953B3-D6F6-4D6E-9961-4BF7E4E48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56" y="1600200"/>
            <a:ext cx="7581900" cy="45910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AF8C0CE-FED0-4B9D-ABAA-836CFD67D667}"/>
              </a:ext>
            </a:extLst>
          </p:cNvPr>
          <p:cNvSpPr txBox="1"/>
          <p:nvPr/>
        </p:nvSpPr>
        <p:spPr>
          <a:xfrm>
            <a:off x="1763660" y="1620540"/>
            <a:ext cx="5813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  <a:p>
            <a:r>
              <a:rPr lang="es-ES" dirty="0"/>
              <a:t>7/10/2019</a:t>
            </a:r>
          </a:p>
        </p:txBody>
      </p:sp>
    </p:spTree>
    <p:extLst>
      <p:ext uri="{BB962C8B-B14F-4D97-AF65-F5344CB8AC3E}">
        <p14:creationId xmlns:p14="http://schemas.microsoft.com/office/powerpoint/2010/main" val="4228401856"/>
      </p:ext>
    </p:extLst>
  </p:cSld>
  <p:clrMapOvr>
    <a:masterClrMapping/>
  </p:clrMapOvr>
</p:sld>
</file>

<file path=ppt/slides/slide3445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ACB7C-1220-4F31-9167-E1BA2E24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err="1"/>
              <a:t>Ledger </a:t>
            </a:r>
            <a:r>
              <a:rPr lang="es-ES" dirty="0"/>
              <a:t>size </a:t>
            </a:r>
            <a:r>
              <a:rPr lang="es-ES" dirty="0"/>
              <a:t>- Bitcoin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435A8F-87B0-4981-9C13-A3DC62F3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671984-7B16-4970-815F-BF9E789F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C9F728-0041-48CC-A8CC-F997D487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3598E3EE-4308-4EBA-8ABF-92EC27322C28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08" y="1600200"/>
            <a:ext cx="7992533" cy="4495800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0F8FF63-B6BC-42C3-9A50-066DD877B13B}"/>
              </a:ext>
            </a:extLst>
          </p:cNvPr>
          <p:cNvSpPr txBox="1"/>
          <p:nvPr/>
        </p:nvSpPr>
        <p:spPr>
          <a:xfrm>
            <a:off x="295701" y="3154440"/>
            <a:ext cx="5816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2738311"/>
      </p:ext>
    </p:extLst>
  </p:cSld>
  <p:clrMapOvr>
    <a:masterClrMapping/>
  </p:clrMapOvr>
</p:sld>
</file>

<file path=ppt/slides/slide351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4ACB7C-1220-4F31-9167-E1BA2E24F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err="1"/>
              <a:t>Ledger </a:t>
            </a:r>
            <a:r>
              <a:rPr lang="es-ES" dirty="0"/>
              <a:t>size </a:t>
            </a:r>
            <a:r>
              <a:rPr lang="es-ES" dirty="0"/>
              <a:t>- Bitcoin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435A8F-87B0-4981-9C13-A3DC62F33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1671984-7B16-4970-815F-BF9E789F8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C9F728-0041-48CC-A8CC-F997D4873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B95093F-B80A-427F-8FBC-344823B7947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33AFE01-CEE9-4EDD-B927-4A1915C8F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048" y="1607410"/>
            <a:ext cx="6429375" cy="42862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C0F8FF63-B6BC-42C3-9A50-066DD877B13B}"/>
              </a:ext>
            </a:extLst>
          </p:cNvPr>
          <p:cNvSpPr txBox="1"/>
          <p:nvPr/>
        </p:nvSpPr>
        <p:spPr>
          <a:xfrm>
            <a:off x="1249841" y="5733878"/>
            <a:ext cx="7510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0025075"/>
      </p:ext>
    </p:extLst>
  </p:cSld>
  <p:clrMapOvr>
    <a:masterClrMapping/>
  </p:clrMapOvr>
</p:sld>
</file>

<file path=ppt/slides/slide363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2703CB-298D-437A-B075-F396472F5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Transaction costs - Bitcoin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7933E4-E623-4438-B80E-03B06BAAF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C2703B4-1835-474D-A021-B9D328D2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81033B0-6C12-48E5-8DAB-04B567E70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BC5BDD-13B1-427A-9F5C-190C69752AA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Computationally </a:t>
            </a:r>
            <a:r>
              <a:rPr lang="en-US" dirty="0"/>
              <a:t>and </a:t>
            </a:r>
            <a:r>
              <a:rPr lang="en-US" dirty="0" err="1"/>
              <a:t>energy </a:t>
            </a:r>
            <a:r>
              <a:rPr lang="en-US" dirty="0" err="1"/>
              <a:t>expensive </a:t>
            </a:r>
            <a:r>
              <a:rPr lang="en-US" dirty="0" err="1"/>
              <a:t/>
            </a:r>
            <a:endParaRPr lang="en-US" dirty="0"/>
          </a:p>
          <a:p>
            <a:pPr lvl="1"/>
            <a:endParaRPr lang="en-US" dirty="0"/>
          </a:p>
          <a:p>
            <a:endParaRPr lang="es-ES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2078C9D-9415-4CED-B26B-13DA33BC79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36912"/>
            <a:ext cx="8412539" cy="352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064717"/>
      </p:ext>
    </p:extLst>
  </p:cSld>
  <p:clrMapOvr>
    <a:masterClrMapping/>
  </p:clrMapOvr>
</p:sld>
</file>

<file path=ppt/slides/slide37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8B8A4-B9F3-465F-B36E-02C490A47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Power consumption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BD7486-1FAB-4025-B18C-62F5EF107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F6372DD-DFD7-464A-A0D4-DAC303A2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322AD7F-B998-40D3-AAA9-D847CC22D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37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052EA62-6A78-44EA-AD4B-6CC3B725C3C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AA67401-3474-49C3-A385-23CFC5897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3525"/>
            <a:ext cx="9144000" cy="379095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DB7768F-C4E8-4B63-A069-0D33F0864DB2}"/>
              </a:ext>
            </a:extLst>
          </p:cNvPr>
          <p:cNvSpPr txBox="1"/>
          <p:nvPr/>
        </p:nvSpPr>
        <p:spPr>
          <a:xfrm>
            <a:off x="1467654" y="5412970"/>
            <a:ext cx="495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818219"/>
      </p:ext>
    </p:extLst>
  </p:cSld>
  <p:clrMapOvr>
    <a:masterClrMapping/>
  </p:clrMapOvr>
</p:sld>
</file>

<file path=ppt/slides/slide38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EADE94-DC7C-4DC5-A3AD-74097178B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Power consumption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6426905-18BF-47EC-A6DE-2B58380B5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B02C1F-F96F-4F49-B3F1-AB64B934F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1FB1B5-11D3-40AD-BBA3-DFF56A90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38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982546-BA47-4D5B-B57B-913E0B03563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A00837C-0F34-4499-BAE1-484FA9CA2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776412"/>
            <a:ext cx="8858250" cy="330517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F809AF1-854E-489F-98D1-6FAC77986410}"/>
              </a:ext>
            </a:extLst>
          </p:cNvPr>
          <p:cNvSpPr txBox="1"/>
          <p:nvPr/>
        </p:nvSpPr>
        <p:spPr>
          <a:xfrm>
            <a:off x="1467654" y="5412970"/>
            <a:ext cx="4952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4393871"/>
      </p:ext>
    </p:extLst>
  </p:cSld>
  <p:clrMapOvr>
    <a:masterClrMapping/>
  </p:clrMapOvr>
</p:sld>
</file>

<file path=ppt/slides/slide394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C9C99-45D7-412C-B524-C84B72C2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Power consumption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F3C81A0-597D-4EEB-B18A-F7C7FFD4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CC7B0D-81DC-45BA-91A4-72C4CF58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5C4E5B-007A-457B-BFCC-0F443419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39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FB7BE82-61D2-4A68-9D76-77AF9AB9F02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13EBAC-635F-4846-BAD0-254675A94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08" y="1520730"/>
            <a:ext cx="8892480" cy="475747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784BCD3-F5FA-4D70-8DD2-A95A38199A9E}"/>
              </a:ext>
            </a:extLst>
          </p:cNvPr>
          <p:cNvSpPr txBox="1"/>
          <p:nvPr/>
        </p:nvSpPr>
        <p:spPr>
          <a:xfrm>
            <a:off x="274855" y="5707979"/>
            <a:ext cx="3604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November 2017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9510799"/>
      </p:ext>
    </p:extLst>
  </p:cSld>
  <p:clrMapOvr>
    <a:masterClrMapping/>
  </p:clrMapOvr>
</p:sld>
</file>

<file path=ppt/slides/slide40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AC9C99-45D7-412C-B524-C84B72C20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Power consumption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F3C81A0-597D-4EEB-B18A-F7C7FFD4F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0CC7B0D-81DC-45BA-91A4-72C4CF581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45C4E5B-007A-457B-BFCC-0F443419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40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8AE29034-CAFD-41AE-BEDF-47637A207EB0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1650759"/>
            <a:ext cx="8153400" cy="4394682"/>
          </a:xfr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784BCD3-F5FA-4D70-8DD2-A95A38199A9E}"/>
              </a:ext>
            </a:extLst>
          </p:cNvPr>
          <p:cNvSpPr txBox="1"/>
          <p:nvPr/>
        </p:nvSpPr>
        <p:spPr>
          <a:xfrm>
            <a:off x="274855" y="5707979"/>
            <a:ext cx="36047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Finals 2018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6372516"/>
      </p:ext>
    </p:extLst>
  </p:cSld>
  <p:clrMapOvr>
    <a:masterClrMapping/>
  </p:clrMapOvr>
</p:sld>
</file>

<file path=ppt/slides/slide412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33F57-704D-4299-AE5E-20B6040F6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Price - Bitcoin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FECC17-8640-4202-8830-06C36492C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5426C9B-0C2A-4924-904C-7B45A33EC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D2E992D-F080-4FE0-9EE9-1BEEE7220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41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7582F91-8418-4EA2-A039-14AC12A895F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40D441D-22A4-4A65-BF27-5427FD0AE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531962"/>
            <a:ext cx="7010400" cy="47053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9FE50D46-6941-42B6-8F1A-ABADBB93C4BC}"/>
              </a:ext>
            </a:extLst>
          </p:cNvPr>
          <p:cNvSpPr txBox="1"/>
          <p:nvPr/>
        </p:nvSpPr>
        <p:spPr>
          <a:xfrm>
            <a:off x="179512" y="2348880"/>
            <a:ext cx="3865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183831"/>
      </p:ext>
    </p:extLst>
  </p:cSld>
  <p:clrMapOvr>
    <a:masterClrMapping/>
  </p:clrMapOvr>
</p:sld>
</file>

<file path=ppt/slides/slide424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37D18F-AC0E-40A0-85B7-F0F431056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And when the Bitcoins run out?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8D427BE-9777-4A11-AB30-3FD62A9DF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4ED92FD-8FF8-460F-AA33-FD44BAAE9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D924CE-4A83-48E1-87DC-5BE3DB657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42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1B84C71-BF08-4389-820D-6130010CBF9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A maximum of 21 million bitcoins can be generated.</a:t>
            </a:r>
          </a:p>
          <a:p>
            <a:r>
              <a:rPr lang="es-ES" dirty="0"/>
              <a:t>It is not known when it will arrive.</a:t>
            </a:r>
          </a:p>
          <a:p>
            <a:pPr lvl="1"/>
            <a:r>
              <a:rPr lang="es-ES" dirty="0"/>
              <a:t>Currently 75% has been mined but it is becoming increasingly difficult.</a:t>
            </a:r>
          </a:p>
          <a:p>
            <a:pPr lvl="1"/>
            <a:r>
              <a:rPr lang="en-US" dirty="0" err="1"/>
              <a:t>In </a:t>
            </a:r>
            <a:r>
              <a:rPr lang="en-US" dirty="0"/>
              <a:t>2009 </a:t>
            </a:r>
            <a:r>
              <a:rPr lang="en-US" dirty="0" err="1"/>
              <a:t>you could </a:t>
            </a:r>
            <a:r>
              <a:rPr lang="en-US" dirty="0" err="1"/>
              <a:t>mine </a:t>
            </a:r>
            <a:r>
              <a:rPr lang="en-US" dirty="0"/>
              <a:t>200 Bitcoins with a PC</a:t>
            </a:r>
          </a:p>
          <a:p>
            <a:pPr lvl="1"/>
            <a:r>
              <a:rPr lang="en-US" dirty="0" err="1"/>
              <a:t>In </a:t>
            </a:r>
            <a:r>
              <a:rPr lang="en-US" dirty="0"/>
              <a:t>2015 it </a:t>
            </a:r>
            <a:r>
              <a:rPr lang="en-US" dirty="0" err="1"/>
              <a:t>would have </a:t>
            </a:r>
            <a:r>
              <a:rPr lang="en-US" dirty="0" err="1"/>
              <a:t>taken </a:t>
            </a:r>
            <a:r>
              <a:rPr lang="en-US" dirty="0"/>
              <a:t>98 </a:t>
            </a:r>
            <a:r>
              <a:rPr lang="en-US" dirty="0" err="1"/>
              <a:t>years </a:t>
            </a:r>
            <a:r>
              <a:rPr lang="en-US" dirty="0"/>
              <a:t>to </a:t>
            </a:r>
            <a:r>
              <a:rPr lang="en-US" dirty="0" err="1"/>
              <a:t>mine </a:t>
            </a:r>
            <a:r>
              <a:rPr lang="en-US" dirty="0"/>
              <a:t>just 1 Bitcoin.</a:t>
            </a:r>
          </a:p>
          <a:p>
            <a:r>
              <a:rPr lang="en-US" dirty="0" err="1"/>
              <a:t>Transaction </a:t>
            </a:r>
            <a:r>
              <a:rPr lang="en-US" dirty="0"/>
              <a:t>fees </a:t>
            </a:r>
            <a:r>
              <a:rPr lang="en-US" dirty="0" err="1"/>
              <a:t/>
            </a:r>
            <a:endParaRPr lang="en-US" dirty="0"/>
          </a:p>
          <a:p>
            <a:pPr lvl="1"/>
            <a:r>
              <a:rPr lang="en-US" dirty="0" err="1"/>
              <a:t>Will it be enough</a:t>
            </a:r>
            <a:r>
              <a:rPr lang="en-US" dirty="0"/>
              <a:t>?</a:t>
            </a:r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1200481"/>
      </p:ext>
    </p:extLst>
  </p:cSld>
  <p:clrMapOvr>
    <a:masterClrMapping/>
  </p:clrMapOvr>
</p:sld>
</file>

<file path=ppt/slides/slide4318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CAA60-69E9-4BFD-AC7E-4D7C9B281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Speed of transactions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D21CC4-C37F-4C1F-A460-74F0803CA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C2E7B5-F64F-40A1-9520-76DF3094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1C4D09-E02B-4A1F-BA5B-179B6F02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43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9" name="Marcador de contenido 8">
            <a:extLst>
              <a:ext uri="{FF2B5EF4-FFF2-40B4-BE49-F238E27FC236}">
                <a16:creationId xmlns:a16="http://schemas.microsoft.com/office/drawing/2014/main" id="{702FA321-6C72-4212-8CD6-8250072AEB8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16698"/>
            <a:ext cx="6956526" cy="4536439"/>
          </a:xfr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23C53B9-53DB-44D0-B7DD-3A7CD60B4DFA}"/>
              </a:ext>
            </a:extLst>
          </p:cNvPr>
          <p:cNvSpPr txBox="1"/>
          <p:nvPr/>
        </p:nvSpPr>
        <p:spPr>
          <a:xfrm>
            <a:off x="3018" y="5939988"/>
            <a:ext cx="10635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linkClick r:id="rId3"/>
              </a:rPr>
              <a:t>https://medium.com/@johnhinkle_80891/the-fastest-cryptocurrency-transaction-speeds-for-2018-498c1baf87ef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9921657"/>
      </p:ext>
    </p:extLst>
  </p:cSld>
  <p:clrMapOvr>
    <a:masterClrMapping/>
  </p:clrMapOvr>
</p:sld>
</file>

<file path=ppt/slides/slide44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contenido 10">
            <a:extLst>
              <a:ext uri="{FF2B5EF4-FFF2-40B4-BE49-F238E27FC236}">
                <a16:creationId xmlns:a16="http://schemas.microsoft.com/office/drawing/2014/main" id="{0A5DAB34-2EB2-465F-A5BC-B8B80A7F68A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049" y="2344356"/>
            <a:ext cx="6930479" cy="3460908"/>
          </a:xfr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FC35478-0111-4588-91DF-D3AE0528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Blockchain structure (2/4)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7EF331-6C12-45C2-AD69-65F03555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ADF03E-DEAB-494C-9496-E53455579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34F3F5-F274-4911-BAE4-E29BB8CE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3C9D57-EBBE-4D16-81E7-F762A52E7E66}"/>
              </a:ext>
            </a:extLst>
          </p:cNvPr>
          <p:cNvSpPr/>
          <p:nvPr/>
        </p:nvSpPr>
        <p:spPr>
          <a:xfrm>
            <a:off x="1683692" y="5877272"/>
            <a:ext cx="821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  <p:sp>
        <p:nvSpPr>
          <p:cNvPr id="13" name="Marcador de contenido 7">
            <a:extLst>
              <a:ext uri="{FF2B5EF4-FFF2-40B4-BE49-F238E27FC236}">
                <a16:creationId xmlns:a16="http://schemas.microsoft.com/office/drawing/2014/main" id="{ECE29377-9133-484D-84B1-0CEE7838D153}"/>
              </a:ext>
            </a:extLst>
          </p:cNvPr>
          <p:cNvSpPr txBox="1">
            <a:spLocks/>
          </p:cNvSpPr>
          <p:nvPr/>
        </p:nvSpPr>
        <p:spPr>
          <a:xfrm>
            <a:off x="612648" y="1600200"/>
            <a:ext cx="8153400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Data sets</a:t>
            </a:r>
          </a:p>
          <a:p>
            <a:pPr lvl="1"/>
            <a:r>
              <a:rPr lang="es-ES" dirty="0" err="1"/>
              <a:t>Merkle </a:t>
            </a:r>
            <a:r>
              <a:rPr lang="es-ES" dirty="0"/>
              <a:t>Tree </a:t>
            </a:r>
            <a:r>
              <a:rPr lang="es-ES" dirty="0" err="1"/>
              <a:t/>
            </a:r>
            <a:endParaRPr lang="es-ES" dirty="0"/>
          </a:p>
          <a:p>
            <a:pPr lvl="1"/>
            <a:r>
              <a:rPr lang="es-ES" dirty="0"/>
              <a:t>Easier and faster to check individual transactions.</a:t>
            </a:r>
          </a:p>
        </p:txBody>
      </p:sp>
    </p:spTree>
    <p:extLst>
      <p:ext uri="{BB962C8B-B14F-4D97-AF65-F5344CB8AC3E}">
        <p14:creationId xmlns:p14="http://schemas.microsoft.com/office/powerpoint/2010/main" val="2421692330"/>
      </p:ext>
    </p:extLst>
  </p:cSld>
  <p:clrMapOvr>
    <a:masterClrMapping/>
  </p:clrMapOvr>
</p:sld>
</file>

<file path=ppt/slides/slide443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FAEDD-1286-493F-9B56-002C5748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Public vs. private </a:t>
            </a:r>
            <a:r>
              <a:rPr lang="es-ES" dirty="0" err="1"/>
              <a:t>blockchains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BE8E2F-AF9E-425A-9AE8-0E9C674DA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F2CA975-0851-487E-9186-D2529AEEF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3A8095-BCAC-4F10-B554-9074605D7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44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D02A53-D814-4B74-BB17-CC805BFE6F9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Public </a:t>
            </a:r>
            <a:r>
              <a:rPr lang="es-ES" dirty="0" err="1"/>
              <a:t>Blockchains </a:t>
            </a:r>
            <a:r>
              <a:rPr lang="es-ES" dirty="0"/>
              <a:t>are encrypted but visible to the public.</a:t>
            </a:r>
          </a:p>
          <a:p>
            <a:pPr lvl="1"/>
            <a:r>
              <a:rPr lang="es-ES" dirty="0"/>
              <a:t>E</a:t>
            </a:r>
            <a:r>
              <a:rPr lang="es-ES" dirty="0">
                <a:hlinkClick r:id="rId2"/>
              </a:rPr>
              <a:t>.</a:t>
            </a:r>
            <a:r>
              <a:rPr lang="es-ES" dirty="0"/>
              <a:t>g. https://www.blocktrail.com/BTC </a:t>
            </a:r>
            <a:endParaRPr lang="es-ES" dirty="0"/>
          </a:p>
          <a:p>
            <a:r>
              <a:rPr lang="es-ES" dirty="0"/>
              <a:t>Private ones employ user rights for visibility.</a:t>
            </a:r>
          </a:p>
          <a:p>
            <a:pPr lvl="1"/>
            <a:r>
              <a:rPr lang="es-ES" dirty="0"/>
              <a:t>Ex. permissions</a:t>
            </a:r>
          </a:p>
          <a:p>
            <a:pPr lvl="2"/>
            <a:r>
              <a:rPr lang="es-ES" dirty="0"/>
              <a:t>Client: write and display all data</a:t>
            </a:r>
          </a:p>
          <a:p>
            <a:pPr lvl="2"/>
            <a:r>
              <a:rPr lang="es-ES" dirty="0"/>
              <a:t>Auditors: view all transactions</a:t>
            </a:r>
          </a:p>
          <a:p>
            <a:pPr lvl="2"/>
            <a:r>
              <a:rPr lang="es-ES" dirty="0"/>
              <a:t>Vendor A: writes and displays the data of partner A</a:t>
            </a:r>
          </a:p>
          <a:p>
            <a:pPr lvl="2"/>
            <a:r>
              <a:rPr lang="es-ES" dirty="0"/>
              <a:t>Vendor B: writes and displays the data of partner B</a:t>
            </a:r>
          </a:p>
        </p:txBody>
      </p:sp>
    </p:spTree>
    <p:extLst>
      <p:ext uri="{BB962C8B-B14F-4D97-AF65-F5344CB8AC3E}">
        <p14:creationId xmlns:p14="http://schemas.microsoft.com/office/powerpoint/2010/main" val="2818667618"/>
      </p:ext>
    </p:extLst>
  </p:cSld>
  <p:clrMapOvr>
    <a:masterClrMapping/>
  </p:clrMapOvr>
</p:sld>
</file>

<file path=ppt/slides/slide45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03828F-BDFA-4964-B1D3-5EDA51986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Other applications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9F6B1A-8CE1-473F-87BA-BC2294984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C089C9D-F457-48E7-A1B9-4C3344253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9E23DD3-3B05-446B-9986-BCADB8A0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45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5DC50C0-B110-430D-96FC-8BC514322D3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/>
              <a:t>Alternative </a:t>
            </a:r>
            <a:r>
              <a:rPr lang="es-ES" dirty="0" err="1"/>
              <a:t>altcoins </a:t>
            </a:r>
            <a:r>
              <a:rPr lang="es-ES" dirty="0"/>
              <a:t>to Bitcoin</a:t>
            </a:r>
          </a:p>
          <a:p>
            <a:pPr lvl="1"/>
            <a:endParaRPr lang="es-ES" dirty="0"/>
          </a:p>
          <a:p>
            <a:r>
              <a:rPr lang="es-ES" dirty="0"/>
              <a:t>Tokens on the </a:t>
            </a:r>
            <a:r>
              <a:rPr lang="es-ES" dirty="0"/>
              <a:t>Bitcoin </a:t>
            </a:r>
            <a:r>
              <a:rPr lang="es-ES" dirty="0" err="1"/>
              <a:t>Blockchain</a:t>
            </a:r>
          </a:p>
          <a:p>
            <a:pPr lvl="1"/>
            <a:r>
              <a:rPr lang="es-ES" dirty="0" err="1"/>
              <a:t>ColoredCoins </a:t>
            </a:r>
            <a:r>
              <a:rPr lang="es-ES" dirty="0"/>
              <a:t>( </a:t>
            </a:r>
            <a:r>
              <a:rPr lang="es-ES" dirty="0">
                <a:hlinkClick r:id="rId3"/>
              </a:rPr>
              <a:t>https://coloredcoins.org/ </a:t>
            </a:r>
            <a:r>
              <a:rPr lang="es-ES" dirty="0"/>
              <a:t>)</a:t>
            </a:r>
          </a:p>
          <a:p>
            <a:pPr lvl="1"/>
            <a:r>
              <a:rPr lang="es-ES" dirty="0" err="1"/>
              <a:t>CounterParty </a:t>
            </a:r>
            <a:r>
              <a:rPr lang="es-ES" dirty="0"/>
              <a:t>( </a:t>
            </a:r>
            <a:r>
              <a:rPr lang="es-ES" dirty="0">
                <a:hlinkClick r:id="rId4"/>
              </a:rPr>
              <a:t>https://counterparty.io/ </a:t>
            </a:r>
            <a:r>
              <a:rPr lang="es-ES" dirty="0"/>
              <a:t>)</a:t>
            </a:r>
          </a:p>
          <a:p>
            <a:r>
              <a:rPr lang="es-ES" dirty="0"/>
              <a:t>Decentralized DNS</a:t>
            </a:r>
          </a:p>
          <a:p>
            <a:pPr lvl="1"/>
            <a:r>
              <a:rPr lang="es-ES" dirty="0" err="1"/>
              <a:t>NameCoin </a:t>
            </a:r>
            <a:r>
              <a:rPr lang="es-ES" dirty="0"/>
              <a:t>( </a:t>
            </a:r>
            <a:r>
              <a:rPr lang="es-ES" dirty="0">
                <a:hlinkClick r:id="rId5"/>
              </a:rPr>
              <a:t>https://www.namecoin.org/ </a:t>
            </a:r>
            <a:r>
              <a:rPr lang="es-ES" dirty="0"/>
              <a:t>)</a:t>
            </a:r>
          </a:p>
          <a:p>
            <a:r>
              <a:rPr lang="es-ES" dirty="0"/>
              <a:t>Storage</a:t>
            </a:r>
          </a:p>
          <a:p>
            <a:pPr lvl="1"/>
            <a:r>
              <a:rPr lang="es-ES" dirty="0" err="1"/>
              <a:t>Storj </a:t>
            </a:r>
            <a:r>
              <a:rPr lang="es-ES" dirty="0"/>
              <a:t>( </a:t>
            </a:r>
            <a:r>
              <a:rPr lang="es-ES" dirty="0">
                <a:hlinkClick r:id="rId6"/>
              </a:rPr>
              <a:t>https://storj.io/ </a:t>
            </a:r>
            <a:r>
              <a:rPr lang="es-ES" dirty="0"/>
              <a:t>)</a:t>
            </a:r>
          </a:p>
          <a:p>
            <a:pPr lvl="1"/>
            <a:r>
              <a:rPr lang="es-ES" dirty="0" err="1"/>
              <a:t>Filecoin </a:t>
            </a:r>
            <a:r>
              <a:rPr lang="es-ES" dirty="0"/>
              <a:t>( </a:t>
            </a:r>
            <a:r>
              <a:rPr lang="es-ES" dirty="0">
                <a:hlinkClick r:id="rId7"/>
              </a:rPr>
              <a:t>https://filecoin.io/ </a:t>
            </a:r>
            <a:r>
              <a:rPr lang="es-ES" dirty="0"/>
              <a:t>)</a:t>
            </a:r>
          </a:p>
          <a:p>
            <a:r>
              <a:rPr lang="es-ES" dirty="0"/>
              <a:t>Computing</a:t>
            </a:r>
          </a:p>
          <a:p>
            <a:pPr lvl="1"/>
            <a:r>
              <a:rPr lang="es-ES" dirty="0" err="1"/>
              <a:t>Golem </a:t>
            </a:r>
            <a:r>
              <a:rPr lang="es-ES" dirty="0"/>
              <a:t>( </a:t>
            </a:r>
            <a:r>
              <a:rPr lang="es-ES" dirty="0">
                <a:hlinkClick r:id="rId8"/>
              </a:rPr>
              <a:t>https://golem.network/ 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67152020"/>
      </p:ext>
    </p:extLst>
  </p:cSld>
  <p:clrMapOvr>
    <a:masterClrMapping/>
  </p:clrMapOvr>
</p:sld>
</file>

<file path=ppt/slides/slide462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B437D-FB9D-4B3C-8048-9CA9CA1C2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Other applications: currency and financial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AAA7AD-C2CB-4F10-8A5E-144C23D3B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9B664B-C80C-4128-AD81-9E97A6C43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8D4EC8-BAAD-4C4E-92C4-262642569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DC57D0C-A451-4124-92C2-F31421BC7B5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Payments </a:t>
            </a:r>
            <a:endParaRPr lang="en-US" dirty="0"/>
          </a:p>
          <a:p>
            <a:pPr lvl="1"/>
            <a:r>
              <a:rPr lang="en-US" dirty="0"/>
              <a:t>Square ( </a:t>
            </a:r>
            <a:r>
              <a:rPr lang="en-US" dirty="0">
                <a:hlinkClick r:id="rId2"/>
              </a:rPr>
              <a:t>https://www.coindesk.com/square-gets-a-bitlicense-new-york-crypto/ </a:t>
            </a:r>
            <a:r>
              <a:rPr lang="en-US" dirty="0"/>
              <a:t>)</a:t>
            </a:r>
          </a:p>
          <a:p>
            <a:r>
              <a:rPr lang="en-US" dirty="0"/>
              <a:t>Gift </a:t>
            </a:r>
            <a:r>
              <a:rPr lang="en-US" dirty="0" err="1"/>
              <a:t>Cards</a:t>
            </a:r>
          </a:p>
          <a:p>
            <a:pPr lvl="1"/>
            <a:r>
              <a:rPr lang="en-US" dirty="0" err="1"/>
              <a:t>Gyft </a:t>
            </a:r>
            <a:r>
              <a:rPr lang="en-US" dirty="0"/>
              <a:t>( </a:t>
            </a:r>
            <a:r>
              <a:rPr lang="en-US" dirty="0">
                <a:hlinkClick r:id="rId3"/>
              </a:rPr>
              <a:t>https://www.gyft.com/bitcoin/ 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eGifter </a:t>
            </a:r>
            <a:r>
              <a:rPr lang="en-US" dirty="0"/>
              <a:t>( </a:t>
            </a:r>
            <a:r>
              <a:rPr lang="en-US" dirty="0">
                <a:hlinkClick r:id="rId4"/>
              </a:rPr>
              <a:t>https://www.egifter.com/ </a:t>
            </a:r>
            <a:r>
              <a:rPr lang="en-US" dirty="0"/>
              <a:t>)</a:t>
            </a:r>
          </a:p>
          <a:p>
            <a:r>
              <a:rPr lang="en-US" dirty="0" err="1"/>
              <a:t>Financial </a:t>
            </a:r>
            <a:r>
              <a:rPr lang="en-US" dirty="0" err="1"/>
              <a:t>Services </a:t>
            </a:r>
            <a:r>
              <a:rPr lang="en-US" dirty="0" err="1"/>
              <a:t/>
            </a:r>
            <a:endParaRPr lang="en-US" dirty="0"/>
          </a:p>
          <a:p>
            <a:pPr lvl="1"/>
            <a:r>
              <a:rPr lang="en-US" dirty="0" err="1"/>
              <a:t>Banks </a:t>
            </a:r>
            <a:r>
              <a:rPr lang="en-US" dirty="0"/>
              <a:t>( </a:t>
            </a:r>
            <a:r>
              <a:rPr lang="en-US" dirty="0">
                <a:hlinkClick r:id="rId5"/>
              </a:rPr>
              <a:t>https://www.ethnews.com/gmo-internet-group-creates-a-bank 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Hedge funds </a:t>
            </a:r>
            <a:r>
              <a:rPr lang="en-US" dirty="0"/>
              <a:t>( </a:t>
            </a:r>
            <a:r>
              <a:rPr lang="en-US" dirty="0">
                <a:hlinkClick r:id="rId6"/>
              </a:rPr>
              <a:t>https://www.bitwiseinvestments.com/fund 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Bonds </a:t>
            </a:r>
            <a:r>
              <a:rPr lang="en-US" dirty="0"/>
              <a:t>and </a:t>
            </a:r>
            <a:r>
              <a:rPr lang="en-US" dirty="0" err="1"/>
              <a:t>liquidity </a:t>
            </a:r>
            <a:r>
              <a:rPr lang="en-US" dirty="0"/>
              <a:t>( </a:t>
            </a:r>
            <a:r>
              <a:rPr lang="fr-FR" dirty="0">
                <a:hlinkClick r:id="rId7"/>
              </a:rPr>
              <a:t>https://ripple.com/solutions/source-liquidity/ </a:t>
            </a:r>
            <a:r>
              <a:rPr lang="fr-FR" dirty="0"/>
              <a:t>) </a:t>
            </a:r>
            <a:r>
              <a:rPr lang="fr-FR" dirty="0">
                <a:hlinkClick r:id="rId7"/>
              </a:rPr>
              <a:t/>
            </a:r>
            <a:endParaRPr lang="en-US" dirty="0"/>
          </a:p>
          <a:p>
            <a:pPr lvl="1"/>
            <a:r>
              <a:rPr lang="en-US" dirty="0"/>
              <a:t>Crowdfunding ( </a:t>
            </a:r>
            <a:r>
              <a:rPr lang="en-US" dirty="0">
                <a:hlinkClick r:id="rId8"/>
              </a:rPr>
              <a:t>https://www.idgconnect.com/blog-abstract/30700/blockchain-africa </a:t>
            </a:r>
            <a:r>
              <a:rPr lang="en-US" dirty="0"/>
              <a:t>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5190753"/>
      </p:ext>
    </p:extLst>
  </p:cSld>
  <p:clrMapOvr>
    <a:masterClrMapping/>
  </p:clrMapOvr>
</p:sld>
</file>

<file path=ppt/slides/slide4746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46ECAA-6046-4F09-A3C3-2D878F3C1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Other applications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23DA03-C85F-4F8B-BD77-C89E8B067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7997875-F668-41FB-84F9-10987846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C275C78-21C1-4BF5-9349-90E312F90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47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4C784D9B-A7A0-43BC-A3E7-DC2A77AA733C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28" y="1600200"/>
            <a:ext cx="5942894" cy="4495800"/>
          </a:xfr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26082A7-47E3-44C2-AA00-49ECE143C29D}"/>
              </a:ext>
            </a:extLst>
          </p:cNvPr>
          <p:cNvSpPr txBox="1"/>
          <p:nvPr/>
        </p:nvSpPr>
        <p:spPr>
          <a:xfrm>
            <a:off x="7363" y="5994130"/>
            <a:ext cx="1063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hlinkClick r:id="rId3"/>
              </a:rPr>
              <a:t>https://medium.com/@matteozago/50-examples-of-how-blockchains-are-taking-over-the-world-4276bf488a4b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8105915"/>
      </p:ext>
    </p:extLst>
  </p:cSld>
  <p:clrMapOvr>
    <a:masterClrMapping/>
  </p:clrMapOvr>
</p:sld>
</file>

<file path=ppt/slides/slide48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02B2ED3-7AFC-434D-BA4D-D7D74CFA23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52A6B509-2BF2-4070-AC44-DC9B885BB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Ethereum and smart contracts </a:t>
            </a:r>
            <a:endParaRPr lang="es-ES" i="1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6D2006-F49D-4006-B8A5-B0C46D88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A86F8C-6FAC-4521-8B38-C55B129522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1AD93096-5B34-4342-9326-69289CEAE4C2}" type="slidenum">
              <a:rPr lang="en-US" smtClean="0"/>
              <a:t>48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A41E06F-7096-42E5-B8C5-30A5CF17E8A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949497"/>
      </p:ext>
    </p:extLst>
  </p:cSld>
  <p:clrMapOvr>
    <a:masterClrMapping/>
  </p:clrMapOvr>
</p:sld>
</file>

<file path=ppt/slides/slide493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44BBE-8CAA-40F2-949C-B209CDA4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Smart contracts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79F5DA-1EB4-447A-94CD-85B14506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867641-3275-439B-8AC8-28AD1EA6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8509AA-BFFA-4A65-B8FB-EA1CBC0E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49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BF494F-9530-40A3-9916-CE4BA7AB762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i="1" dirty="0"/>
              <a:t>Encoding clauses into source code in a manner which is automatically self-enforced and executed without the need for a central authority, in the form of smart contracts </a:t>
            </a:r>
            <a:r>
              <a:rPr lang="es-ES" i="1" dirty="0"/>
              <a:t>(</a:t>
            </a:r>
            <a:r>
              <a:rPr lang="es-ES" i="1" dirty="0" err="1"/>
              <a:t>Szabo</a:t>
            </a:r>
            <a:r>
              <a:rPr lang="es-ES" i="1" dirty="0"/>
              <a:t>, 1997).</a:t>
            </a:r>
          </a:p>
          <a:p>
            <a:endParaRPr lang="es-ES" dirty="0"/>
          </a:p>
          <a:p>
            <a:r>
              <a:rPr lang="es-ES" dirty="0"/>
              <a:t>Emulates traditional contract (voluntary agreement between parties)</a:t>
            </a:r>
          </a:p>
          <a:p>
            <a:r>
              <a:rPr lang="es-ES" dirty="0"/>
              <a:t>Trustless</a:t>
            </a:r>
          </a:p>
          <a:p>
            <a:r>
              <a:rPr lang="es-ES" dirty="0"/>
              <a:t>Automatic application (</a:t>
            </a:r>
            <a:r>
              <a:rPr lang="es-ES" i="1" dirty="0" err="1"/>
              <a:t>self-enforcement</a:t>
            </a:r>
            <a:r>
              <a:rPr lang="es-E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683372"/>
      </p:ext>
    </p:extLst>
  </p:cSld>
  <p:clrMapOvr>
    <a:masterClrMapping/>
  </p:clrMapOvr>
</p:sld>
</file>

<file path=ppt/slides/slide505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844BBE-8CAA-40F2-949C-B209CDA4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Smart contracts on the </a:t>
            </a:r>
            <a:r>
              <a:rPr lang="es-ES" dirty="0" err="1"/>
              <a:t>Blockchain </a:t>
            </a:r>
            <a:r>
              <a:rPr lang="es-ES" dirty="0"/>
              <a:t/>
            </a:r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279F5DA-1EB4-447A-94CD-85B14506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B867641-3275-439B-8AC8-28AD1EA6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8509AA-BFFA-4A65-B8FB-EA1CBC0E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50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BF494F-9530-40A3-9916-CE4BA7AB762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i="1" dirty="0"/>
              <a:t>Smart </a:t>
            </a:r>
            <a:r>
              <a:rPr lang="es-ES" i="1" dirty="0" err="1"/>
              <a:t>Contracts</a:t>
            </a:r>
            <a:r>
              <a:rPr lang="es-ES" dirty="0"/>
              <a:t>:</a:t>
            </a:r>
          </a:p>
          <a:p>
            <a:pPr lvl="1"/>
            <a:r>
              <a:rPr lang="es-ES" dirty="0"/>
              <a:t>small programs</a:t>
            </a:r>
          </a:p>
          <a:p>
            <a:pPr lvl="1"/>
            <a:r>
              <a:rPr lang="es-ES" dirty="0"/>
              <a:t>that are </a:t>
            </a:r>
            <a:r>
              <a:rPr lang="es-ES" dirty="0" err="1"/>
              <a:t>deployed </a:t>
            </a:r>
            <a:r>
              <a:rPr lang="es-ES" dirty="0"/>
              <a:t>on the </a:t>
            </a:r>
            <a:r>
              <a:rPr lang="es-ES" dirty="0" err="1"/>
              <a:t>blockchain </a:t>
            </a:r>
            <a:endParaRPr lang="es-ES" dirty="0"/>
          </a:p>
          <a:p>
            <a:pPr lvl="1"/>
            <a:r>
              <a:rPr lang="es-ES" dirty="0"/>
              <a:t>are executed by the nodes of the network.</a:t>
            </a:r>
          </a:p>
          <a:p>
            <a:pPr lvl="1"/>
            <a:r>
              <a:rPr lang="es-ES" dirty="0"/>
              <a:t>operate autonomously:</a:t>
            </a:r>
          </a:p>
          <a:p>
            <a:pPr lvl="2"/>
            <a:r>
              <a:rPr lang="es-ES" dirty="0"/>
              <a:t>independent of "third parties" to operate</a:t>
            </a:r>
          </a:p>
          <a:p>
            <a:pPr lvl="2"/>
            <a:r>
              <a:rPr lang="es-ES" dirty="0"/>
              <a:t>potentially uncontrollable</a:t>
            </a:r>
          </a:p>
          <a:p>
            <a:endParaRPr lang="es-ES" dirty="0"/>
          </a:p>
          <a:p>
            <a:r>
              <a:rPr lang="es-ES" dirty="0"/>
              <a:t>Provides a layer of business logic prior to sending blocks.</a:t>
            </a:r>
          </a:p>
        </p:txBody>
      </p:sp>
    </p:spTree>
    <p:extLst>
      <p:ext uri="{BB962C8B-B14F-4D97-AF65-F5344CB8AC3E}">
        <p14:creationId xmlns:p14="http://schemas.microsoft.com/office/powerpoint/2010/main" val="894954588"/>
      </p:ext>
    </p:extLst>
  </p:cSld>
  <p:clrMapOvr>
    <a:masterClrMapping/>
  </p:clrMapOvr>
</p:sld>
</file>

<file path=ppt/slides/slide5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9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3296CD-A63C-4D4F-AAD6-347B6E792551}"/>
              </a:ext>
            </a:extLst>
          </p:cNvPr>
          <p:cNvSpPr txBox="1"/>
          <p:nvPr/>
        </p:nvSpPr>
        <p:spPr>
          <a:xfrm>
            <a:off x="289301" y="2779889"/>
            <a:ext cx="6222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noProof="1">
                <a:solidFill>
                  <a:srgbClr val="0F2B46"/>
                </a:solidFill>
                <a:latin typeface="Helvetica" pitchFamily="2" charset="0"/>
              </a:rPr>
              <a:t>Subscribe to DeepL Pro to edit this document.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DA699B-AA79-2E42-83E3-ACBDD53F87D8}"/>
              </a:ext>
            </a:extLst>
          </p:cNvPr>
          <p:cNvSpPr txBox="1"/>
          <p:nvPr/>
        </p:nvSpPr>
        <p:spPr>
          <a:xfrm>
            <a:off x="289301" y="3241554"/>
            <a:ext cx="488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Visit </a:t>
            </a:r>
            <a:r>
              <a:rPr lang="de-DE" noProof="1">
                <a:solidFill>
                  <a:srgbClr val="006494"/>
                </a:solidFill>
                <a:latin typeface="Helvetica" pitchFamily="2" charset="0"/>
                <a:hlinkClick r:id="R7b3e43d823224530"/>
              </a:rPr>
              <a:t>www.DeepL.com/pro</a:t>
            </a:r>
            <a:r>
              <a:rPr lang="de-DE" noProof="1">
                <a:solidFill>
                  <a:srgbClr val="0F2B46"/>
                </a:solidFill>
                <a:latin typeface="Helvetica" pitchFamily="2" charset="0"/>
              </a:rPr>
              <a:t> for more information.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465485-E747-EF46-84F2-5C5CB0F90C9B}"/>
              </a:ext>
            </a:extLst>
          </p:cNvPr>
          <p:cNvPicPr>
            <a:picLocks noChangeAspect="1"/>
          </p:cNvPicPr>
          <p:nvPr/>
        </p:nvPicPr>
        <p:blipFill>
          <a:blip r:embed="R1d53edfe71cd4506"/>
          <a:stretch>
            <a:fillRect/>
          </a:stretch>
        </p:blipFill>
        <p:spPr>
          <a:xfrm>
            <a:off x="400512" y="1215557"/>
            <a:ext cx="2616200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64504"/>
      </p:ext>
    </p:extLst>
  </p:cSld>
  <p:clrMapOvr>
    <a:masterClrMapping/>
  </p:clrMapOvr>
</p:sld>
</file>

<file path=ppt/slides/slide5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C35478-0111-4588-91DF-D3AE0528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Blockchain structure (3/4)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27EF331-6C12-45C2-AD69-65F03555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ADF03E-DEAB-494C-9496-E53455579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C34F3F5-F274-4911-BAE4-E29BB8CE9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B77D046-723C-46E1-890D-84D744F653D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C5D8DAA-5424-40E2-A24C-DED60CF8F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0" y="1570380"/>
            <a:ext cx="9066694" cy="4291354"/>
          </a:xfrm>
          <a:prstGeom prst="rect">
            <a:avLst/>
          </a:prstGeom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A53C9D57-EBBE-4D16-81E7-F762A52E7E66}"/>
              </a:ext>
            </a:extLst>
          </p:cNvPr>
          <p:cNvSpPr/>
          <p:nvPr/>
        </p:nvSpPr>
        <p:spPr>
          <a:xfrm>
            <a:off x="747588" y="5877272"/>
            <a:ext cx="8216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/>
        </p:txBody>
      </p:sp>
    </p:spTree>
    <p:extLst>
      <p:ext uri="{BB962C8B-B14F-4D97-AF65-F5344CB8AC3E}">
        <p14:creationId xmlns:p14="http://schemas.microsoft.com/office/powerpoint/2010/main" val="2532903173"/>
      </p:ext>
    </p:extLst>
  </p:cSld>
  <p:clrMapOvr>
    <a:masterClrMapping/>
  </p:clrMapOvr>
</p:sld>
</file>

<file path=ppt/slides/slide6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E955F-4526-413E-9445-50A0569BA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Blockchain structure (4/4)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9CDFB9-933F-487D-9372-35B8300A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E72887-3F14-40DC-874D-3A8B3F40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94F76B-3D58-447A-86B8-32E292FD4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9D5DA6D-8DE2-4304-8418-73123284DA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DFF9CC-24C0-4052-934E-3DF41117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9696"/>
            <a:ext cx="9144000" cy="26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01419"/>
      </p:ext>
    </p:extLst>
  </p:cSld>
  <p:clrMapOvr>
    <a:masterClrMapping/>
  </p:clrMapOvr>
</p:sld>
</file>

<file path=ppt/slides/slide72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7AE39-05E2-4094-9F6F-E96256C5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Decentralization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2982AA7-993B-4A6D-B88D-11550FEC7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DD7C6E-523A-4A0B-8A0B-566D1FF2A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77A0A2-C8D0-4D9D-BDFD-6439DC43C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72C9055-8E8E-4EC3-B25B-E09872C6DAA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 err="1"/>
              <a:t>Blockchain </a:t>
            </a:r>
            <a:r>
              <a:rPr lang="es-ES" dirty="0"/>
              <a:t>is a decentralized P2P network.</a:t>
            </a:r>
          </a:p>
          <a:p>
            <a:r>
              <a:rPr lang="es-ES" dirty="0"/>
              <a:t>Each </a:t>
            </a:r>
            <a:r>
              <a:rPr lang="es-ES" i="1" dirty="0"/>
              <a:t>node </a:t>
            </a:r>
            <a:r>
              <a:rPr lang="es-ES" dirty="0"/>
              <a:t>has a copy of the </a:t>
            </a:r>
            <a:r>
              <a:rPr lang="es-ES" i="1" dirty="0" err="1"/>
              <a:t>ledger</a:t>
            </a:r>
            <a:r>
              <a:rPr lang="es-ES" dirty="0"/>
              <a:t>.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C83B2CD-E6A5-4B7E-9540-7728AB400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706" y="3356992"/>
            <a:ext cx="2276190" cy="200952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A1A2ABB-0F6D-4CB0-9333-5C8D896072A5}"/>
              </a:ext>
            </a:extLst>
          </p:cNvPr>
          <p:cNvSpPr txBox="1"/>
          <p:nvPr/>
        </p:nvSpPr>
        <p:spPr>
          <a:xfrm>
            <a:off x="831830" y="5471542"/>
            <a:ext cx="3688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Traditional "Hub and </a:t>
            </a:r>
            <a:r>
              <a:rPr lang="es-ES" dirty="0" err="1"/>
              <a:t>Spoke</a:t>
            </a:r>
            <a:r>
              <a:rPr lang="es-ES" dirty="0"/>
              <a:t>" </a:t>
            </a:r>
            <a:r>
              <a:rPr lang="es-ES" dirty="0"/>
              <a:t>scheme </a:t>
            </a:r>
            <a:r>
              <a:rPr lang="es-ES" dirty="0"/>
              <a:t>with centralized BD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F72504CE-782A-43DE-84D1-D028BEFA03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3356992"/>
            <a:ext cx="2257425" cy="211455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296363E-4665-4374-9730-5BA718840638}"/>
              </a:ext>
            </a:extLst>
          </p:cNvPr>
          <p:cNvSpPr txBox="1"/>
          <p:nvPr/>
        </p:nvSpPr>
        <p:spPr>
          <a:xfrm>
            <a:off x="5292080" y="5477612"/>
            <a:ext cx="2599732" cy="640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/>
              <a:t>Blockchain </a:t>
            </a:r>
            <a:r>
              <a:rPr lang="es-ES" dirty="0"/>
              <a:t>network </a:t>
            </a:r>
            <a:r>
              <a:rPr lang="es-ES" dirty="0"/>
              <a:t>with </a:t>
            </a:r>
            <a:r>
              <a:rPr lang="es-ES" dirty="0"/>
              <a:t>decentralized </a:t>
            </a:r>
            <a:r>
              <a:rPr lang="es-ES" i="1" dirty="0" err="1"/>
              <a:t>ledgers</a:t>
            </a:r>
          </a:p>
        </p:txBody>
      </p:sp>
    </p:spTree>
    <p:extLst>
      <p:ext uri="{BB962C8B-B14F-4D97-AF65-F5344CB8AC3E}">
        <p14:creationId xmlns:p14="http://schemas.microsoft.com/office/powerpoint/2010/main" val="1607957346"/>
      </p:ext>
    </p:extLst>
  </p:cSld>
  <p:clrMapOvr>
    <a:masterClrMapping/>
  </p:clrMapOvr>
</p:sld>
</file>

<file path=ppt/slides/slide84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>
            <a:extLst>
              <a:ext uri="{FF2B5EF4-FFF2-40B4-BE49-F238E27FC236}">
                <a16:creationId xmlns:a16="http://schemas.microsoft.com/office/drawing/2014/main" id="{B94FF837-17D7-439F-8FDE-7E103A979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72" y="4580930"/>
            <a:ext cx="5234648" cy="158437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FA6E1BD-111D-4771-A125-84F3B9D37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Avoiding the problem of double spending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B31859-7514-4A8D-BD67-C6355F0FB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857CEA3-3EC8-478B-87F2-447D1D15B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6A1D51-8C89-4475-8CE4-5B3BCB51D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71F15E1-C939-4080-9990-2E5A7A03594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/>
              <a:t>The usual solution is a central authority to verify this.</a:t>
            </a:r>
          </a:p>
          <a:p>
            <a:pPr lvl="1"/>
            <a:r>
              <a:rPr lang="es-ES" dirty="0"/>
              <a:t>And if not?</a:t>
            </a:r>
          </a:p>
          <a:p>
            <a:r>
              <a:rPr lang="es-ES" dirty="0"/>
              <a:t>Time stamp servers (</a:t>
            </a:r>
            <a:r>
              <a:rPr lang="es-ES" i="1" dirty="0" err="1"/>
              <a:t>timestamp</a:t>
            </a:r>
            <a:r>
              <a:rPr lang="es-ES" i="1" dirty="0"/>
              <a:t>)</a:t>
            </a:r>
          </a:p>
          <a:p>
            <a:pPr lvl="1"/>
            <a:r>
              <a:rPr lang="es-ES" dirty="0"/>
              <a:t>Generate the </a:t>
            </a:r>
            <a:r>
              <a:rPr lang="es-ES" i="1" dirty="0" err="1"/>
              <a:t>timestamp </a:t>
            </a:r>
            <a:r>
              <a:rPr lang="es-ES" dirty="0"/>
              <a:t>of a block and publish it</a:t>
            </a:r>
          </a:p>
          <a:p>
            <a:pPr lvl="2"/>
            <a:r>
              <a:rPr lang="es-ES" dirty="0"/>
              <a:t>Proof that the data existed at that time.</a:t>
            </a:r>
          </a:p>
          <a:p>
            <a:pPr lvl="2"/>
            <a:r>
              <a:rPr lang="es-ES" dirty="0"/>
              <a:t>The </a:t>
            </a:r>
            <a:r>
              <a:rPr lang="es-ES" dirty="0" err="1"/>
              <a:t>timestamp </a:t>
            </a:r>
            <a:r>
              <a:rPr lang="es-ES" dirty="0"/>
              <a:t>of the block includes the </a:t>
            </a:r>
            <a:r>
              <a:rPr lang="es-ES" dirty="0" err="1"/>
              <a:t>timestamp </a:t>
            </a:r>
            <a:r>
              <a:rPr lang="es-ES" dirty="0"/>
              <a:t>of the previous blocks.</a:t>
            </a:r>
          </a:p>
          <a:p>
            <a:pPr lvl="1"/>
            <a:r>
              <a:rPr lang="es-ES" dirty="0"/>
              <a:t>What if there are several?</a:t>
            </a:r>
          </a:p>
          <a:p>
            <a:pPr lvl="2"/>
            <a:r>
              <a:rPr lang="es-ES" dirty="0"/>
              <a:t>Consensus mechanisms</a:t>
            </a:r>
          </a:p>
          <a:p>
            <a:pPr marL="685800" lvl="2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7823895"/>
      </p:ext>
    </p:extLst>
  </p:cSld>
  <p:clrMapOvr>
    <a:masterClrMapping/>
  </p:clrMapOvr>
</p:sld>
</file>

<file path=ppt/slides/slide91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94EEA-02A3-401C-AA29-E45F6BC5F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Consensus mechanisms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F12B474-DA03-4043-BBC4-DAD174FA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/>
              <a:t>GRASIA-UCM - Antonio Tenorio Fornés and Rubén Fuentes Fernández </a:t>
            </a:r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E18D500-3829-4181-AFEE-864199FCE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Intelligent Infrastructure Design - Master IoT </a:t>
            </a:r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A2DC8F5-D961-4B3A-8642-8BF3391B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1AD93096-5B34-4342-9326-69289CEAE4C2}" type="slidenum">
              <a:rPr lang="en-US" smtClean="0"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EE94BD-C9AF-44FB-B533-CAED48ED8D7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/>
              <a:t>They ensure that the next block added to a blockchain is the only authentic version.</a:t>
            </a:r>
          </a:p>
          <a:p>
            <a:r>
              <a:rPr lang="es-ES" dirty="0"/>
              <a:t>It prevents powerful participants (adversaries) from corrupting the system and successfully forking the chain.</a:t>
            </a:r>
          </a:p>
        </p:txBody>
      </p:sp>
    </p:spTree>
    <p:extLst>
      <p:ext uri="{BB962C8B-B14F-4D97-AF65-F5344CB8AC3E}">
        <p14:creationId xmlns:p14="http://schemas.microsoft.com/office/powerpoint/2010/main" val="2876264051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22.jpeg" Id="rId2" /><Relationship Type="http://schemas.openxmlformats.org/officeDocument/2006/relationships/image" Target="/ppt/media/image13.jpeg" Id="rId1" /></Relationships>
</file>

<file path=ppt/theme/theme12.xml><?xml version="1.0" encoding="utf-8"?>
<a:theme xmlns:a="http://schemas.openxmlformats.org/drawingml/2006/main" name="Student presentation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&#65279;<?xml version="1.0" encoding="utf-8"?><Relationships xmlns="http://schemas.openxmlformats.org/package/2006/relationships"><Relationship Type="http://schemas.openxmlformats.org/officeDocument/2006/relationships/customXmlProps" Target="/customXml/itemProps11.xml" Id="rId1" 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1.xml><?xml version="1.0" encoding="utf-8"?>
<ds:datastoreItem xmlns:ds="http://schemas.openxmlformats.org/officeDocument/2006/customXml" ds:itemID="{3534D3FD-D06A-455F-9219-F6CA2F50DB6C}">
  <ds:schemaRefs>
    <ds:schemaRef ds:uri="http://schemas.microsoft.com/sharepoint/v3/contenttype/forms"/>
  </ds:schemaRefs>
</ds:datastoreItem>
</file>

<file path=docProps/app.xml><?xml version="1.0" encoding="utf-8"?>
<ap:Properties xmlns:vt="http://schemas.openxmlformats.org/officeDocument/2006/docPropsVTypes" xmlns:ap="http://schemas.openxmlformats.org/officeDocument/2006/extended-properties">
  <ap:Template>TS010352480 - Academic</ap:Template>
  <ap:TotalTime>0</ap:TotalTime>
  <ap:Words>2707</ap:Words>
  <ap:Application>Microsoft Office PowerPoint</ap:Application>
  <ap:PresentationFormat>Presentación en pantalla (4:3)</ap:PresentationFormat>
  <ap:Paragraphs>417</ap:Paragraphs>
  <ap:Slides>50</ap:Slides>
  <ap:Notes>7</ap:Notes>
  <ap:HiddenSlides>0</ap:HiddenSlides>
  <ap:MMClips>0</ap:MMClips>
  <ap:ScaleCrop>false</ap:ScaleCrop>
  <ap:HeadingPairs>
    <vt:vector baseType="variant" size="6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50</vt:i4>
      </vt:variant>
    </vt:vector>
  </ap:HeadingPairs>
  <ap:TitlesOfParts>
    <vt:vector baseType="lpstr" size="55">
      <vt:lpstr>Calibri</vt:lpstr>
      <vt:lpstr>Tw Cen MT</vt:lpstr>
      <vt:lpstr>Wingdings</vt:lpstr>
      <vt:lpstr>Wingdings 2</vt:lpstr>
      <vt:lpstr>Student presentation</vt:lpstr>
      <vt:lpstr>Bloque</vt:lpstr>
      <vt:lpstr>Cadena de bloques</vt:lpstr>
      <vt:lpstr>Estructura de la cadena de bloques (1/4)</vt:lpstr>
      <vt:lpstr>Estructura de la cadena de bloques (2/4)</vt:lpstr>
      <vt:lpstr>Estructura de la cadena de bloques (3/4)</vt:lpstr>
      <vt:lpstr>Estructura de la cadena de bloques (4/4)</vt:lpstr>
      <vt:lpstr>Descentralización</vt:lpstr>
      <vt:lpstr>Evitar el problema del doble gasto</vt:lpstr>
      <vt:lpstr>Mecanismos de consenso</vt:lpstr>
      <vt:lpstr>Prueba de trabajo</vt:lpstr>
      <vt:lpstr>Prueba de trabajo</vt:lpstr>
      <vt:lpstr>Prueba de trabajo</vt:lpstr>
      <vt:lpstr>Métodos de consenso</vt:lpstr>
      <vt:lpstr>Prueba de participación</vt:lpstr>
      <vt:lpstr>Prueba de participación</vt:lpstr>
      <vt:lpstr>Trabajo en la red</vt:lpstr>
      <vt:lpstr>Trabajo en la red</vt:lpstr>
      <vt:lpstr>Lógica de los nodos</vt:lpstr>
      <vt:lpstr>Privacidad</vt:lpstr>
      <vt:lpstr>Verificación de transacciones</vt:lpstr>
      <vt:lpstr>Verificación de transacciones</vt:lpstr>
      <vt:lpstr>Registro distribuido e inmutable</vt:lpstr>
      <vt:lpstr>Incentivos</vt:lpstr>
      <vt:lpstr>Incentivos</vt:lpstr>
      <vt:lpstr>Incentivos</vt:lpstr>
      <vt:lpstr>Incentivos</vt:lpstr>
      <vt:lpstr>Incentivos</vt:lpstr>
      <vt:lpstr>Retrasos</vt:lpstr>
      <vt:lpstr>Incentivos</vt:lpstr>
      <vt:lpstr>Evolución</vt:lpstr>
      <vt:lpstr>Dificultad del hash - Bitcoin</vt:lpstr>
      <vt:lpstr>Tamaño del bloque - Bitcoin</vt:lpstr>
      <vt:lpstr>Tiempo entre bloques - Bitcoin</vt:lpstr>
      <vt:lpstr>Tamaño del ledger - Bitcoin</vt:lpstr>
      <vt:lpstr>Tamaño del ledger - Bitcoin</vt:lpstr>
      <vt:lpstr>Coste de transacciones - Bitcoin</vt:lpstr>
      <vt:lpstr>Consumo de energía</vt:lpstr>
      <vt:lpstr>Consumo de energía</vt:lpstr>
      <vt:lpstr>Consumo de energía</vt:lpstr>
      <vt:lpstr>Consumo de energía</vt:lpstr>
      <vt:lpstr>Precio - Bitcoin</vt:lpstr>
      <vt:lpstr>¿Y cuando se acaben los Bitcoins?</vt:lpstr>
      <vt:lpstr>Velocidad de las transacciones</vt:lpstr>
      <vt:lpstr>Blockchains públicas vs privadas</vt:lpstr>
      <vt:lpstr>Otras aplicaciones</vt:lpstr>
      <vt:lpstr>Otras aplicaciones: monedas y financieras</vt:lpstr>
      <vt:lpstr>Otras aplicaciones</vt:lpstr>
      <vt:lpstr>Ethereum y contratos inteligentes</vt:lpstr>
      <vt:lpstr>Contratos inteligentes</vt:lpstr>
      <vt:lpstr>Contratos inteligentes en la Blockchain</vt:lpstr>
    </vt:vector>
  </ap:TitlesOfParts>
  <ap:Manager/>
  <ap:Company/>
  <ap:LinksUpToDate>false</ap:LinksUpToDate>
  <ap:SharedDoc>false</ap:SharedDoc>
  <ap:HyperlinksChanged>false</ap:HyperlinksChanged>
  <ap:AppVersion>15.0000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2014-02-15T11:47:32Z</dcterms:created>
  <dcterms:modified xsi:type="dcterms:W3CDTF">2021-10-05T08:40:00Z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